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20"/>
  </p:notesMasterIdLst>
  <p:handoutMasterIdLst>
    <p:handoutMasterId r:id="rId21"/>
  </p:handoutMasterIdLst>
  <p:sldIdLst>
    <p:sldId id="317" r:id="rId6"/>
    <p:sldId id="298" r:id="rId7"/>
    <p:sldId id="321" r:id="rId8"/>
    <p:sldId id="300" r:id="rId9"/>
    <p:sldId id="301" r:id="rId10"/>
    <p:sldId id="315" r:id="rId11"/>
    <p:sldId id="316" r:id="rId12"/>
    <p:sldId id="322" r:id="rId13"/>
    <p:sldId id="323" r:id="rId14"/>
    <p:sldId id="302" r:id="rId15"/>
    <p:sldId id="303" r:id="rId16"/>
    <p:sldId id="304" r:id="rId17"/>
    <p:sldId id="305" r:id="rId18"/>
    <p:sldId id="309"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AD69A-F80F-47B5-8FA2-D2E88E95B619}" v="1" dt="2021-06-28T19:30:12.4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autoAdjust="0"/>
    <p:restoredTop sz="93407" autoAdjust="0"/>
  </p:normalViewPr>
  <p:slideViewPr>
    <p:cSldViewPr snapToGrid="0" snapToObjects="1" showGuides="1">
      <p:cViewPr varScale="1">
        <p:scale>
          <a:sx n="121" d="100"/>
          <a:sy n="121" d="100"/>
        </p:scale>
        <p:origin x="114" y="264"/>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002AD69A-F80F-47B5-8FA2-D2E88E95B619}"/>
    <pc:docChg chg="undo custSel delSld modSld">
      <pc:chgData name="Shumaker, William" userId="7d3a40e7-de5a-4a36-a22a-511c2d77f826" providerId="ADAL" clId="{002AD69A-F80F-47B5-8FA2-D2E88E95B619}" dt="2021-06-28T19:30:21.591" v="581" actId="1076"/>
      <pc:docMkLst>
        <pc:docMk/>
      </pc:docMkLst>
      <pc:sldChg chg="addSp delSp modSp mod">
        <pc:chgData name="Shumaker, William" userId="7d3a40e7-de5a-4a36-a22a-511c2d77f826" providerId="ADAL" clId="{002AD69A-F80F-47B5-8FA2-D2E88E95B619}" dt="2021-06-28T19:30:21.591" v="581" actId="1076"/>
        <pc:sldMkLst>
          <pc:docMk/>
          <pc:sldMk cId="579505440" sldId="302"/>
        </pc:sldMkLst>
        <pc:picChg chg="add mod">
          <ac:chgData name="Shumaker, William" userId="7d3a40e7-de5a-4a36-a22a-511c2d77f826" providerId="ADAL" clId="{002AD69A-F80F-47B5-8FA2-D2E88E95B619}" dt="2021-06-28T19:30:21.591" v="581" actId="1076"/>
          <ac:picMkLst>
            <pc:docMk/>
            <pc:sldMk cId="579505440" sldId="302"/>
            <ac:picMk id="2" creationId="{FC298E0A-7C1D-42D8-A765-95A8197A3379}"/>
          </ac:picMkLst>
        </pc:picChg>
        <pc:picChg chg="del">
          <ac:chgData name="Shumaker, William" userId="7d3a40e7-de5a-4a36-a22a-511c2d77f826" providerId="ADAL" clId="{002AD69A-F80F-47B5-8FA2-D2E88E95B619}" dt="2021-06-28T19:28:25.869" v="578" actId="478"/>
          <ac:picMkLst>
            <pc:docMk/>
            <pc:sldMk cId="579505440" sldId="302"/>
            <ac:picMk id="3" creationId="{0D604BFF-D69F-4AC2-815C-7F86599DE772}"/>
          </ac:picMkLst>
        </pc:picChg>
      </pc:sldChg>
      <pc:sldChg chg="modSp mod">
        <pc:chgData name="Shumaker, William" userId="7d3a40e7-de5a-4a36-a22a-511c2d77f826" providerId="ADAL" clId="{002AD69A-F80F-47B5-8FA2-D2E88E95B619}" dt="2021-06-28T19:27:05.807" v="474" actId="20577"/>
        <pc:sldMkLst>
          <pc:docMk/>
          <pc:sldMk cId="4026495361" sldId="303"/>
        </pc:sldMkLst>
        <pc:spChg chg="mod">
          <ac:chgData name="Shumaker, William" userId="7d3a40e7-de5a-4a36-a22a-511c2d77f826" providerId="ADAL" clId="{002AD69A-F80F-47B5-8FA2-D2E88E95B619}" dt="2021-06-28T19:27:05.807" v="474" actId="20577"/>
          <ac:spMkLst>
            <pc:docMk/>
            <pc:sldMk cId="4026495361" sldId="303"/>
            <ac:spMk id="2" creationId="{2A1EFB98-6382-6840-B249-F2A8295CD362}"/>
          </ac:spMkLst>
        </pc:spChg>
      </pc:sldChg>
      <pc:sldChg chg="modSp mod">
        <pc:chgData name="Shumaker, William" userId="7d3a40e7-de5a-4a36-a22a-511c2d77f826" providerId="ADAL" clId="{002AD69A-F80F-47B5-8FA2-D2E88E95B619}" dt="2021-06-28T19:28:00.247" v="577" actId="20577"/>
        <pc:sldMkLst>
          <pc:docMk/>
          <pc:sldMk cId="3538688670" sldId="304"/>
        </pc:sldMkLst>
        <pc:spChg chg="mod">
          <ac:chgData name="Shumaker, William" userId="7d3a40e7-de5a-4a36-a22a-511c2d77f826" providerId="ADAL" clId="{002AD69A-F80F-47B5-8FA2-D2E88E95B619}" dt="2021-06-28T19:28:00.247" v="577" actId="20577"/>
          <ac:spMkLst>
            <pc:docMk/>
            <pc:sldMk cId="3538688670" sldId="304"/>
            <ac:spMk id="3" creationId="{B941637E-2E94-6546-9B6E-7F74563EF116}"/>
          </ac:spMkLst>
        </pc:spChg>
      </pc:sldChg>
      <pc:sldChg chg="modSp mod">
        <pc:chgData name="Shumaker, William" userId="7d3a40e7-de5a-4a36-a22a-511c2d77f826" providerId="ADAL" clId="{002AD69A-F80F-47B5-8FA2-D2E88E95B619}" dt="2021-06-28T19:27:47.358" v="535" actId="20577"/>
        <pc:sldMkLst>
          <pc:docMk/>
          <pc:sldMk cId="3094553167" sldId="309"/>
        </pc:sldMkLst>
        <pc:spChg chg="mod">
          <ac:chgData name="Shumaker, William" userId="7d3a40e7-de5a-4a36-a22a-511c2d77f826" providerId="ADAL" clId="{002AD69A-F80F-47B5-8FA2-D2E88E95B619}" dt="2021-06-28T19:27:47.358" v="535" actId="20577"/>
          <ac:spMkLst>
            <pc:docMk/>
            <pc:sldMk cId="3094553167" sldId="309"/>
            <ac:spMk id="2" creationId="{4A6B1884-782C-9E48-8BF7-054D16D9C4C9}"/>
          </ac:spMkLst>
        </pc:spChg>
      </pc:sldChg>
      <pc:sldChg chg="modSp mod">
        <pc:chgData name="Shumaker, William" userId="7d3a40e7-de5a-4a36-a22a-511c2d77f826" providerId="ADAL" clId="{002AD69A-F80F-47B5-8FA2-D2E88E95B619}" dt="2021-06-28T19:25:14.756" v="270" actId="20577"/>
        <pc:sldMkLst>
          <pc:docMk/>
          <pc:sldMk cId="117080663" sldId="321"/>
        </pc:sldMkLst>
        <pc:spChg chg="mod">
          <ac:chgData name="Shumaker, William" userId="7d3a40e7-de5a-4a36-a22a-511c2d77f826" providerId="ADAL" clId="{002AD69A-F80F-47B5-8FA2-D2E88E95B619}" dt="2021-06-28T19:25:14.756" v="270" actId="20577"/>
          <ac:spMkLst>
            <pc:docMk/>
            <pc:sldMk cId="117080663" sldId="321"/>
            <ac:spMk id="2" creationId="{1226EAF4-DC33-2043-84BD-D8375063F130}"/>
          </ac:spMkLst>
        </pc:spChg>
      </pc:sldChg>
      <pc:sldChg chg="del">
        <pc:chgData name="Shumaker, William" userId="7d3a40e7-de5a-4a36-a22a-511c2d77f826" providerId="ADAL" clId="{002AD69A-F80F-47B5-8FA2-D2E88E95B619}" dt="2021-06-28T19:25:29.618" v="271" actId="47"/>
        <pc:sldMkLst>
          <pc:docMk/>
          <pc:sldMk cId="3071832814" sldId="324"/>
        </pc:sldMkLst>
      </pc:sldChg>
      <pc:sldChg chg="del">
        <pc:chgData name="Shumaker, William" userId="7d3a40e7-de5a-4a36-a22a-511c2d77f826" providerId="ADAL" clId="{002AD69A-F80F-47B5-8FA2-D2E88E95B619}" dt="2021-06-28T19:25:29.618" v="271" actId="47"/>
        <pc:sldMkLst>
          <pc:docMk/>
          <pc:sldMk cId="4275129216" sldId="325"/>
        </pc:sldMkLst>
      </pc:sldChg>
    </pc:docChg>
  </pc:docChgLst>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6/28/2021</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6/28/2021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2" name="Picture 1">
            <a:extLst>
              <a:ext uri="{FF2B5EF4-FFF2-40B4-BE49-F238E27FC236}">
                <a16:creationId xmlns:a16="http://schemas.microsoft.com/office/drawing/2014/main" id="{FC298E0A-7C1D-42D8-A765-95A8197A3379}"/>
              </a:ext>
            </a:extLst>
          </p:cNvPr>
          <p:cNvPicPr>
            <a:picLocks noChangeAspect="1"/>
          </p:cNvPicPr>
          <p:nvPr/>
        </p:nvPicPr>
        <p:blipFill>
          <a:blip r:embed="rId2"/>
          <a:stretch>
            <a:fillRect/>
          </a:stretch>
        </p:blipFill>
        <p:spPr>
          <a:xfrm>
            <a:off x="1357602" y="959625"/>
            <a:ext cx="6428794" cy="3998454"/>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we are proposing treatment spacing of approximately 400’ – 600’ intervals</a:t>
            </a:r>
          </a:p>
          <a:p>
            <a:pPr marL="342900" indent="-342900">
              <a:buFont typeface="Arial" panose="020B0604020202020204" pitchFamily="34" charset="0"/>
              <a:buChar char="•"/>
            </a:pPr>
            <a:r>
              <a:rPr lang="en-US" sz="2100" dirty="0"/>
              <a:t>Staff is working to enhance the proposed bicycle facilities to help increase multimodal safety as well as encourage speed compliant driving by the vehicles</a:t>
            </a:r>
          </a:p>
          <a:p>
            <a:pPr marL="342900" indent="-342900">
              <a:buFont typeface="Arial" panose="020B0604020202020204" pitchFamily="34" charset="0"/>
              <a:buChar char="•"/>
            </a:pPr>
            <a:r>
              <a:rPr lang="en-US" sz="2100" dirty="0"/>
              <a:t>Staff is also working to ensure the multiple bus stops along Oakwood Ave have increased safety to better help pedestrians crossing in these locations</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25/30 mph speed limit (depending on your section of the road) and top driver speed is capped at around 5-7 mph over the speed limit</a:t>
            </a:r>
          </a:p>
          <a:p>
            <a:pPr lvl="1"/>
            <a:r>
              <a:rPr lang="en-US" sz="1600" dirty="0">
                <a:solidFill>
                  <a:srgbClr val="78AA00"/>
                </a:solidFill>
              </a:rPr>
              <a:t>Based on your location, N King Charles, </a:t>
            </a:r>
            <a:r>
              <a:rPr lang="en-US" sz="1600" dirty="0" err="1">
                <a:solidFill>
                  <a:srgbClr val="78AA00"/>
                </a:solidFill>
              </a:rPr>
              <a:t>Milburnie</a:t>
            </a:r>
            <a:r>
              <a:rPr lang="en-US" sz="1600" dirty="0">
                <a:solidFill>
                  <a:srgbClr val="78AA00"/>
                </a:solidFill>
              </a:rPr>
              <a:t> Rd, and Glascock St are the closest completed traffic calming project to you.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are your thoughts on the mix of treatments being proposed?</a:t>
            </a:r>
          </a:p>
          <a:p>
            <a:pPr marL="800100" lvl="1" indent="-342900">
              <a:buFont typeface="Arial" panose="020B0604020202020204" pitchFamily="34" charset="0"/>
              <a:buChar char="•"/>
            </a:pPr>
            <a:r>
              <a:rPr lang="en-US" dirty="0"/>
              <a:t>Please review our video about Neighborhood Traffic Circles that may answer some immediate questions.</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623004"/>
            <a:ext cx="7908185" cy="841990"/>
          </a:xfrm>
        </p:spPr>
        <p:txBody>
          <a:bodyPr/>
          <a:lstStyle/>
          <a:p>
            <a:r>
              <a:rPr lang="en-US" dirty="0"/>
              <a:t>Please direct all comments and questions to staff using the </a:t>
            </a:r>
            <a:r>
              <a:rPr lang="en-US" dirty="0" err="1"/>
              <a:t>PublicInput</a:t>
            </a:r>
            <a:r>
              <a:rPr lang="en-US" dirty="0"/>
              <a:t> portal for Oakwood Ave.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 such as the bus stops and desire to access the surrounding parks and commercial properties</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Oakwood Ave is approximately 34’ wide</a:t>
            </a:r>
          </a:p>
          <a:p>
            <a:pPr marL="1143000" lvl="1"/>
            <a:r>
              <a:rPr lang="en-US" sz="1600" dirty="0">
                <a:solidFill>
                  <a:srgbClr val="78AA00"/>
                </a:solidFill>
              </a:rPr>
              <a:t>Based on this street width, horizontal and vertical traffic calming elements are appropriate and are being proposed as part of this project</a:t>
            </a:r>
          </a:p>
          <a:p>
            <a:pPr marL="1143000" lvl="1"/>
            <a:r>
              <a:rPr lang="en-US" sz="1600" dirty="0">
                <a:solidFill>
                  <a:srgbClr val="78AA00"/>
                </a:solidFill>
              </a:rPr>
              <a:t>With the bike lanes being installed through the Bicycle and Pedestrian group initiative partnering with St Augustine’s College, the traffic calming project will be working to enhance the proposed bike lanes and create a safer street for all users</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Neighborhood Traffic Circle</a:t>
            </a:r>
            <a:br>
              <a:rPr lang="en-US" dirty="0"/>
            </a:br>
            <a:r>
              <a:rPr lang="en-US" dirty="0"/>
              <a:t>(horizontal)</a:t>
            </a:r>
          </a:p>
        </p:txBody>
      </p:sp>
      <p:sp>
        <p:nvSpPr>
          <p:cNvPr id="7" name="TextBox 6">
            <a:extLst>
              <a:ext uri="{FF2B5EF4-FFF2-40B4-BE49-F238E27FC236}">
                <a16:creationId xmlns:a16="http://schemas.microsoft.com/office/drawing/2014/main" id="{C9D45AEF-D6B2-4C07-A648-A8FDA2F28B4C}"/>
              </a:ext>
            </a:extLst>
          </p:cNvPr>
          <p:cNvSpPr txBox="1"/>
          <p:nvPr/>
        </p:nvSpPr>
        <p:spPr>
          <a:xfrm>
            <a:off x="893298" y="4237561"/>
            <a:ext cx="3453619" cy="646331"/>
          </a:xfrm>
          <a:prstGeom prst="rect">
            <a:avLst/>
          </a:prstGeom>
        </p:spPr>
        <p:txBody>
          <a:bodyPr vert="horz" wrap="square" rtlCol="0">
            <a:spAutoFit/>
          </a:bodyPr>
          <a:lstStyle/>
          <a:p>
            <a:pPr algn="l"/>
            <a:r>
              <a:rPr lang="en-US" sz="1200" dirty="0">
                <a:solidFill>
                  <a:srgbClr val="A9C23F"/>
                </a:solidFill>
              </a:rPr>
              <a:t>*Neighborhood Traffic Circle to be placed within existing curb lines – no impacts outside of existing roadway</a:t>
            </a:r>
          </a:p>
        </p:txBody>
      </p:sp>
      <p:pic>
        <p:nvPicPr>
          <p:cNvPr id="2" name="Picture 1">
            <a:extLst>
              <a:ext uri="{FF2B5EF4-FFF2-40B4-BE49-F238E27FC236}">
                <a16:creationId xmlns:a16="http://schemas.microsoft.com/office/drawing/2014/main" id="{8ED2B4DE-F902-4FC3-AC04-474F6B34B0A2}"/>
              </a:ext>
            </a:extLst>
          </p:cNvPr>
          <p:cNvPicPr>
            <a:picLocks noChangeAspect="1"/>
          </p:cNvPicPr>
          <p:nvPr/>
        </p:nvPicPr>
        <p:blipFill>
          <a:blip r:embed="rId2"/>
          <a:stretch>
            <a:fillRect/>
          </a:stretch>
        </p:blipFill>
        <p:spPr>
          <a:xfrm>
            <a:off x="3928519" y="1668564"/>
            <a:ext cx="4246247" cy="2514225"/>
          </a:xfrm>
          <a:prstGeom prst="rect">
            <a:avLst/>
          </a:prstGeom>
        </p:spPr>
      </p:pic>
      <p:pic>
        <p:nvPicPr>
          <p:cNvPr id="5" name="Picture 4">
            <a:extLst>
              <a:ext uri="{FF2B5EF4-FFF2-40B4-BE49-F238E27FC236}">
                <a16:creationId xmlns:a16="http://schemas.microsoft.com/office/drawing/2014/main" id="{6E88B93B-51B7-41F7-8BA0-6D72E0026DA1}"/>
              </a:ext>
            </a:extLst>
          </p:cNvPr>
          <p:cNvPicPr>
            <a:picLocks noChangeAspect="1"/>
          </p:cNvPicPr>
          <p:nvPr/>
        </p:nvPicPr>
        <p:blipFill>
          <a:blip r:embed="rId3"/>
          <a:stretch>
            <a:fillRect/>
          </a:stretch>
        </p:blipFill>
        <p:spPr>
          <a:xfrm>
            <a:off x="969234" y="1668563"/>
            <a:ext cx="2952797" cy="2514225"/>
          </a:xfrm>
          <a:prstGeom prst="rect">
            <a:avLst/>
          </a:prstGeom>
        </p:spPr>
      </p:pic>
    </p:spTree>
    <p:extLst>
      <p:ext uri="{BB962C8B-B14F-4D97-AF65-F5344CB8AC3E}">
        <p14:creationId xmlns:p14="http://schemas.microsoft.com/office/powerpoint/2010/main" val="3069647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302653" y="2186613"/>
            <a:ext cx="4360984" cy="3046918"/>
          </a:xfrm>
        </p:spPr>
        <p:txBody>
          <a:bodyPr/>
          <a:lstStyle/>
          <a:p>
            <a:pPr marL="342900" indent="-342900">
              <a:buFont typeface="Arial" panose="020B0604020202020204" pitchFamily="34" charset="0"/>
              <a:buChar char="•"/>
            </a:pPr>
            <a:r>
              <a:rPr lang="en-US" sz="1750" dirty="0"/>
              <a:t>Helps decrease speed of vehicles as they enter/drive through the intersection</a:t>
            </a:r>
          </a:p>
          <a:p>
            <a:pPr marL="342900" indent="-342900">
              <a:buFont typeface="Arial" panose="020B0604020202020204" pitchFamily="34" charset="0"/>
              <a:buChar char="•"/>
            </a:pPr>
            <a:r>
              <a:rPr lang="en-US" sz="1750" dirty="0"/>
              <a:t>Helps to reduce the frequency and severity of collisions</a:t>
            </a:r>
          </a:p>
          <a:p>
            <a:pPr marL="342900" indent="-342900">
              <a:buFont typeface="Arial" panose="020B0604020202020204" pitchFamily="34" charset="0"/>
              <a:buChar char="•"/>
            </a:pPr>
            <a:r>
              <a:rPr lang="en-US" sz="1750" dirty="0"/>
              <a:t>Increases safety for pedestrians and cyclists at the intersection</a:t>
            </a:r>
          </a:p>
          <a:p>
            <a:pPr marL="342900" indent="-342900">
              <a:buFont typeface="Arial" panose="020B0604020202020204" pitchFamily="34" charset="0"/>
              <a:buChar char="•"/>
            </a:pPr>
            <a:r>
              <a:rPr lang="en-US" sz="1750" dirty="0"/>
              <a:t>Minimal impact to emergency service’s response times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628395"/>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50041" y="1623090"/>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186613"/>
            <a:ext cx="3593206" cy="1836400"/>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Not all intersections meet the minimum dimensions for installation</a:t>
            </a:r>
          </a:p>
          <a:p>
            <a:pPr marL="342900" indent="-342900">
              <a:spcBef>
                <a:spcPts val="984"/>
              </a:spcBef>
              <a:buFont typeface="Arial" panose="020B0604020202020204" pitchFamily="34" charset="0"/>
              <a:buChar char="•"/>
            </a:pPr>
            <a:r>
              <a:rPr lang="en-US" sz="1750" dirty="0">
                <a:latin typeface="Arial" panose="020B0604020202020204" pitchFamily="34" charset="0"/>
              </a:rPr>
              <a:t>Slightly longer installation time, typical for treatments made of concrete</a:t>
            </a: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Neighborhood Traffic Circle</a:t>
            </a:r>
            <a:br>
              <a:rPr lang="en-US" dirty="0"/>
            </a:br>
            <a:r>
              <a:rPr lang="en-US" dirty="0"/>
              <a:t>(horizontal)</a:t>
            </a:r>
          </a:p>
        </p:txBody>
      </p:sp>
    </p:spTree>
    <p:extLst>
      <p:ext uri="{BB962C8B-B14F-4D97-AF65-F5344CB8AC3E}">
        <p14:creationId xmlns:p14="http://schemas.microsoft.com/office/powerpoint/2010/main" val="3437315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59" ma:contentTypeDescription="" ma:contentTypeScope="" ma:versionID="095d5e5fc28451ef76f1b9868051889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b6e36ecdef0c8d2fba64ec751840a6e3"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3.xml><?xml version="1.0" encoding="utf-8"?>
<ds:datastoreItem xmlns:ds="http://schemas.openxmlformats.org/officeDocument/2006/customXml" ds:itemID="{FC7FD254-7403-4BE1-B060-E01AA87BA252}"/>
</file>

<file path=customXml/itemProps4.xml><?xml version="1.0" encoding="utf-8"?>
<ds:datastoreItem xmlns:ds="http://schemas.openxmlformats.org/officeDocument/2006/customXml" ds:itemID="{89CFF28C-62A5-40B2-A34D-077429F0F245}"/>
</file>

<file path=docProps/app.xml><?xml version="1.0" encoding="utf-8"?>
<Properties xmlns="http://schemas.openxmlformats.org/officeDocument/2006/extended-properties" xmlns:vt="http://schemas.openxmlformats.org/officeDocument/2006/docPropsVTypes">
  <Template/>
  <TotalTime>21422</TotalTime>
  <Words>731</Words>
  <Application>Microsoft Office PowerPoint</Application>
  <PresentationFormat>On-screen Show (16:9)</PresentationFormat>
  <Paragraphs>66</Paragraphs>
  <Slides>14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Humps (vertical)</vt:lpstr>
      <vt:lpstr>Speed Humps (vertical)</vt:lpstr>
      <vt:lpstr>Speed Cushions (vertical)</vt:lpstr>
      <vt:lpstr>Speed Cushions (vertical)</vt:lpstr>
      <vt:lpstr>Neighborhood Traffic Circle (horizontal)</vt:lpstr>
      <vt:lpstr>Neighborhood Traffic Circle (horizontal)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2021-06-28T19:30:21Z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ies>
</file>