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8"/>
  </p:notesMasterIdLst>
  <p:handoutMasterIdLst>
    <p:handoutMasterId r:id="rId19"/>
  </p:handoutMasterIdLst>
  <p:sldIdLst>
    <p:sldId id="317" r:id="rId6"/>
    <p:sldId id="298" r:id="rId7"/>
    <p:sldId id="321" r:id="rId8"/>
    <p:sldId id="326" r:id="rId9"/>
    <p:sldId id="327" r:id="rId10"/>
    <p:sldId id="322" r:id="rId11"/>
    <p:sldId id="323" r:id="rId12"/>
    <p:sldId id="302" r:id="rId13"/>
    <p:sldId id="303" r:id="rId14"/>
    <p:sldId id="304" r:id="rId15"/>
    <p:sldId id="305" r:id="rId16"/>
    <p:sldId id="309"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140" d="100"/>
          <a:sy n="140" d="100"/>
        </p:scale>
        <p:origin x="372" y="78"/>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8B4698B2-83AA-4809-B0F0-47CF87C6562D}"/>
    <pc:docChg chg="custSel delSld modSld">
      <pc:chgData name="Shumaker, William" userId="7d3a40e7-de5a-4a36-a22a-511c2d77f826" providerId="ADAL" clId="{8B4698B2-83AA-4809-B0F0-47CF87C6562D}" dt="2023-02-10T15:38:58.162" v="191" actId="20577"/>
      <pc:docMkLst>
        <pc:docMk/>
      </pc:docMkLst>
      <pc:sldChg chg="modSp mod">
        <pc:chgData name="Shumaker, William" userId="7d3a40e7-de5a-4a36-a22a-511c2d77f826" providerId="ADAL" clId="{8B4698B2-83AA-4809-B0F0-47CF87C6562D}" dt="2023-02-10T15:30:19.747" v="54" actId="20577"/>
        <pc:sldMkLst>
          <pc:docMk/>
          <pc:sldMk cId="4075715707" sldId="298"/>
        </pc:sldMkLst>
        <pc:spChg chg="mod">
          <ac:chgData name="Shumaker, William" userId="7d3a40e7-de5a-4a36-a22a-511c2d77f826" providerId="ADAL" clId="{8B4698B2-83AA-4809-B0F0-47CF87C6562D}" dt="2023-02-10T15:30:19.747" v="54" actId="20577"/>
          <ac:spMkLst>
            <pc:docMk/>
            <pc:sldMk cId="4075715707" sldId="298"/>
            <ac:spMk id="2" creationId="{1226EAF4-DC33-2043-84BD-D8375063F130}"/>
          </ac:spMkLst>
        </pc:spChg>
      </pc:sldChg>
      <pc:sldChg chg="del">
        <pc:chgData name="Shumaker, William" userId="7d3a40e7-de5a-4a36-a22a-511c2d77f826" providerId="ADAL" clId="{8B4698B2-83AA-4809-B0F0-47CF87C6562D}" dt="2023-02-10T15:31:15.656" v="81" actId="47"/>
        <pc:sldMkLst>
          <pc:docMk/>
          <pc:sldMk cId="113204807" sldId="300"/>
        </pc:sldMkLst>
      </pc:sldChg>
      <pc:sldChg chg="del">
        <pc:chgData name="Shumaker, William" userId="7d3a40e7-de5a-4a36-a22a-511c2d77f826" providerId="ADAL" clId="{8B4698B2-83AA-4809-B0F0-47CF87C6562D}" dt="2023-02-10T15:31:18.319" v="82" actId="47"/>
        <pc:sldMkLst>
          <pc:docMk/>
          <pc:sldMk cId="3921702044" sldId="301"/>
        </pc:sldMkLst>
      </pc:sldChg>
      <pc:sldChg chg="addSp delSp modSp mod">
        <pc:chgData name="Shumaker, William" userId="7d3a40e7-de5a-4a36-a22a-511c2d77f826" providerId="ADAL" clId="{8B4698B2-83AA-4809-B0F0-47CF87C6562D}" dt="2023-02-10T15:38:35.052" v="173" actId="1076"/>
        <pc:sldMkLst>
          <pc:docMk/>
          <pc:sldMk cId="579505440" sldId="302"/>
        </pc:sldMkLst>
        <pc:picChg chg="add mod">
          <ac:chgData name="Shumaker, William" userId="7d3a40e7-de5a-4a36-a22a-511c2d77f826" providerId="ADAL" clId="{8B4698B2-83AA-4809-B0F0-47CF87C6562D}" dt="2023-02-10T15:38:35.052" v="173" actId="1076"/>
          <ac:picMkLst>
            <pc:docMk/>
            <pc:sldMk cId="579505440" sldId="302"/>
            <ac:picMk id="3" creationId="{5CEEB5C1-84F1-167B-798C-716EE13154A8}"/>
          </ac:picMkLst>
        </pc:picChg>
        <pc:picChg chg="del">
          <ac:chgData name="Shumaker, William" userId="7d3a40e7-de5a-4a36-a22a-511c2d77f826" providerId="ADAL" clId="{8B4698B2-83AA-4809-B0F0-47CF87C6562D}" dt="2023-02-10T15:31:25.602" v="85" actId="478"/>
          <ac:picMkLst>
            <pc:docMk/>
            <pc:sldMk cId="579505440" sldId="302"/>
            <ac:picMk id="5" creationId="{E85ADBB0-4461-4ED1-BA59-721C9CDF5CAD}"/>
          </ac:picMkLst>
        </pc:picChg>
      </pc:sldChg>
      <pc:sldChg chg="modSp mod">
        <pc:chgData name="Shumaker, William" userId="7d3a40e7-de5a-4a36-a22a-511c2d77f826" providerId="ADAL" clId="{8B4698B2-83AA-4809-B0F0-47CF87C6562D}" dt="2023-02-10T15:38:58.162" v="191" actId="20577"/>
        <pc:sldMkLst>
          <pc:docMk/>
          <pc:sldMk cId="4026495361" sldId="303"/>
        </pc:sldMkLst>
        <pc:spChg chg="mod">
          <ac:chgData name="Shumaker, William" userId="7d3a40e7-de5a-4a36-a22a-511c2d77f826" providerId="ADAL" clId="{8B4698B2-83AA-4809-B0F0-47CF87C6562D}" dt="2023-02-10T15:38:58.162" v="191" actId="20577"/>
          <ac:spMkLst>
            <pc:docMk/>
            <pc:sldMk cId="4026495361" sldId="303"/>
            <ac:spMk id="2" creationId="{2A1EFB98-6382-6840-B249-F2A8295CD362}"/>
          </ac:spMkLst>
        </pc:spChg>
      </pc:sldChg>
      <pc:sldChg chg="modSp mod">
        <pc:chgData name="Shumaker, William" userId="7d3a40e7-de5a-4a36-a22a-511c2d77f826" providerId="ADAL" clId="{8B4698B2-83AA-4809-B0F0-47CF87C6562D}" dt="2023-02-10T15:33:31.461" v="169" actId="20577"/>
        <pc:sldMkLst>
          <pc:docMk/>
          <pc:sldMk cId="3538688670" sldId="304"/>
        </pc:sldMkLst>
        <pc:spChg chg="mod">
          <ac:chgData name="Shumaker, William" userId="7d3a40e7-de5a-4a36-a22a-511c2d77f826" providerId="ADAL" clId="{8B4698B2-83AA-4809-B0F0-47CF87C6562D}" dt="2023-02-10T15:33:31.461" v="169" actId="20577"/>
          <ac:spMkLst>
            <pc:docMk/>
            <pc:sldMk cId="3538688670" sldId="304"/>
            <ac:spMk id="3" creationId="{B941637E-2E94-6546-9B6E-7F74563EF116}"/>
          </ac:spMkLst>
        </pc:spChg>
      </pc:sldChg>
      <pc:sldChg chg="modSp mod">
        <pc:chgData name="Shumaker, William" userId="7d3a40e7-de5a-4a36-a22a-511c2d77f826" providerId="ADAL" clId="{8B4698B2-83AA-4809-B0F0-47CF87C6562D}" dt="2023-02-10T15:32:46.434" v="126" actId="1076"/>
        <pc:sldMkLst>
          <pc:docMk/>
          <pc:sldMk cId="3094553167" sldId="309"/>
        </pc:sldMkLst>
        <pc:spChg chg="mod">
          <ac:chgData name="Shumaker, William" userId="7d3a40e7-de5a-4a36-a22a-511c2d77f826" providerId="ADAL" clId="{8B4698B2-83AA-4809-B0F0-47CF87C6562D}" dt="2023-02-10T15:32:46.434" v="126" actId="1076"/>
          <ac:spMkLst>
            <pc:docMk/>
            <pc:sldMk cId="3094553167" sldId="309"/>
            <ac:spMk id="2" creationId="{4A6B1884-782C-9E48-8BF7-054D16D9C4C9}"/>
          </ac:spMkLst>
        </pc:spChg>
      </pc:sldChg>
      <pc:sldChg chg="del">
        <pc:chgData name="Shumaker, William" userId="7d3a40e7-de5a-4a36-a22a-511c2d77f826" providerId="ADAL" clId="{8B4698B2-83AA-4809-B0F0-47CF87C6562D}" dt="2023-02-10T15:31:19.012" v="83" actId="47"/>
        <pc:sldMkLst>
          <pc:docMk/>
          <pc:sldMk cId="3143667793" sldId="315"/>
        </pc:sldMkLst>
      </pc:sldChg>
      <pc:sldChg chg="del">
        <pc:chgData name="Shumaker, William" userId="7d3a40e7-de5a-4a36-a22a-511c2d77f826" providerId="ADAL" clId="{8B4698B2-83AA-4809-B0F0-47CF87C6562D}" dt="2023-02-10T15:31:19.691" v="84" actId="47"/>
        <pc:sldMkLst>
          <pc:docMk/>
          <pc:sldMk cId="1281272419" sldId="316"/>
        </pc:sldMkLst>
      </pc:sldChg>
      <pc:sldChg chg="modSp mod">
        <pc:chgData name="Shumaker, William" userId="7d3a40e7-de5a-4a36-a22a-511c2d77f826" providerId="ADAL" clId="{8B4698B2-83AA-4809-B0F0-47CF87C6562D}" dt="2023-02-10T15:30:48.458" v="80" actId="5793"/>
        <pc:sldMkLst>
          <pc:docMk/>
          <pc:sldMk cId="117080663" sldId="321"/>
        </pc:sldMkLst>
        <pc:spChg chg="mod">
          <ac:chgData name="Shumaker, William" userId="7d3a40e7-de5a-4a36-a22a-511c2d77f826" providerId="ADAL" clId="{8B4698B2-83AA-4809-B0F0-47CF87C6562D}" dt="2023-02-10T15:30:48.458" v="80" actId="5793"/>
          <ac:spMkLst>
            <pc:docMk/>
            <pc:sldMk cId="117080663" sldId="321"/>
            <ac:spMk id="2" creationId="{1226EAF4-DC33-2043-84BD-D8375063F130}"/>
          </ac:spMkLst>
        </pc:spChg>
      </pc:sldChg>
    </pc:docChg>
  </pc:docChgLst>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C8C49C73-765C-4C24-B8E4-2409F1C5E5D2}"/>
    <pc:docChg chg="custSel addSld delSld modSld">
      <pc:chgData name="Shumaker, William" userId="7d3a40e7-de5a-4a36-a22a-511c2d77f826" providerId="ADAL" clId="{C8C49C73-765C-4C24-B8E4-2409F1C5E5D2}" dt="2022-04-14T18:04:14.561" v="568" actId="20577"/>
      <pc:docMkLst>
        <pc:docMk/>
      </pc:docMkLst>
      <pc:sldChg chg="modSp mod">
        <pc:chgData name="Shumaker, William" userId="7d3a40e7-de5a-4a36-a22a-511c2d77f826" providerId="ADAL" clId="{C8C49C73-765C-4C24-B8E4-2409F1C5E5D2}" dt="2022-04-14T17:54:51.957" v="90" actId="20577"/>
        <pc:sldMkLst>
          <pc:docMk/>
          <pc:sldMk cId="4075715707" sldId="298"/>
        </pc:sldMkLst>
        <pc:spChg chg="mod">
          <ac:chgData name="Shumaker, William" userId="7d3a40e7-de5a-4a36-a22a-511c2d77f826" providerId="ADAL" clId="{C8C49C73-765C-4C24-B8E4-2409F1C5E5D2}" dt="2022-04-14T17:54:51.957" v="90" actId="20577"/>
          <ac:spMkLst>
            <pc:docMk/>
            <pc:sldMk cId="4075715707" sldId="298"/>
            <ac:spMk id="2" creationId="{1226EAF4-DC33-2043-84BD-D8375063F130}"/>
          </ac:spMkLst>
        </pc:spChg>
      </pc:sldChg>
      <pc:sldChg chg="addSp delSp modSp mod">
        <pc:chgData name="Shumaker, William" userId="7d3a40e7-de5a-4a36-a22a-511c2d77f826" providerId="ADAL" clId="{C8C49C73-765C-4C24-B8E4-2409F1C5E5D2}" dt="2022-04-14T17:58:17.393" v="260" actId="1076"/>
        <pc:sldMkLst>
          <pc:docMk/>
          <pc:sldMk cId="579505440" sldId="302"/>
        </pc:sldMkLst>
        <pc:picChg chg="del">
          <ac:chgData name="Shumaker, William" userId="7d3a40e7-de5a-4a36-a22a-511c2d77f826" providerId="ADAL" clId="{C8C49C73-765C-4C24-B8E4-2409F1C5E5D2}" dt="2022-04-14T17:57:51.785" v="257" actId="478"/>
          <ac:picMkLst>
            <pc:docMk/>
            <pc:sldMk cId="579505440" sldId="302"/>
            <ac:picMk id="2" creationId="{658D90AE-9B77-4189-A8D2-C392EBAABA9B}"/>
          </ac:picMkLst>
        </pc:picChg>
        <pc:picChg chg="add mod">
          <ac:chgData name="Shumaker, William" userId="7d3a40e7-de5a-4a36-a22a-511c2d77f826" providerId="ADAL" clId="{C8C49C73-765C-4C24-B8E4-2409F1C5E5D2}" dt="2022-04-14T17:58:17.393" v="260" actId="1076"/>
          <ac:picMkLst>
            <pc:docMk/>
            <pc:sldMk cId="579505440" sldId="302"/>
            <ac:picMk id="5" creationId="{E85ADBB0-4461-4ED1-BA59-721C9CDF5CAD}"/>
          </ac:picMkLst>
        </pc:picChg>
      </pc:sldChg>
      <pc:sldChg chg="modSp mod">
        <pc:chgData name="Shumaker, William" userId="7d3a40e7-de5a-4a36-a22a-511c2d77f826" providerId="ADAL" clId="{C8C49C73-765C-4C24-B8E4-2409F1C5E5D2}" dt="2022-04-14T18:03:10.531" v="523" actId="20577"/>
        <pc:sldMkLst>
          <pc:docMk/>
          <pc:sldMk cId="4026495361" sldId="303"/>
        </pc:sldMkLst>
        <pc:spChg chg="mod">
          <ac:chgData name="Shumaker, William" userId="7d3a40e7-de5a-4a36-a22a-511c2d77f826" providerId="ADAL" clId="{C8C49C73-765C-4C24-B8E4-2409F1C5E5D2}" dt="2022-04-14T18:03:10.531" v="523" actId="20577"/>
          <ac:spMkLst>
            <pc:docMk/>
            <pc:sldMk cId="4026495361" sldId="303"/>
            <ac:spMk id="2" creationId="{2A1EFB98-6382-6840-B249-F2A8295CD362}"/>
          </ac:spMkLst>
        </pc:spChg>
      </pc:sldChg>
      <pc:sldChg chg="modSp mod">
        <pc:chgData name="Shumaker, William" userId="7d3a40e7-de5a-4a36-a22a-511c2d77f826" providerId="ADAL" clId="{C8C49C73-765C-4C24-B8E4-2409F1C5E5D2}" dt="2022-04-14T18:04:04.362" v="557" actId="20577"/>
        <pc:sldMkLst>
          <pc:docMk/>
          <pc:sldMk cId="3538688670" sldId="304"/>
        </pc:sldMkLst>
        <pc:spChg chg="mod">
          <ac:chgData name="Shumaker, William" userId="7d3a40e7-de5a-4a36-a22a-511c2d77f826" providerId="ADAL" clId="{C8C49C73-765C-4C24-B8E4-2409F1C5E5D2}" dt="2022-04-14T18:04:04.362" v="557" actId="20577"/>
          <ac:spMkLst>
            <pc:docMk/>
            <pc:sldMk cId="3538688670" sldId="304"/>
            <ac:spMk id="3" creationId="{B941637E-2E94-6546-9B6E-7F74563EF116}"/>
          </ac:spMkLst>
        </pc:spChg>
      </pc:sldChg>
      <pc:sldChg chg="modSp mod">
        <pc:chgData name="Shumaker, William" userId="7d3a40e7-de5a-4a36-a22a-511c2d77f826" providerId="ADAL" clId="{C8C49C73-765C-4C24-B8E4-2409F1C5E5D2}" dt="2022-04-14T18:04:14.561" v="568" actId="20577"/>
        <pc:sldMkLst>
          <pc:docMk/>
          <pc:sldMk cId="3094553167" sldId="309"/>
        </pc:sldMkLst>
        <pc:spChg chg="mod">
          <ac:chgData name="Shumaker, William" userId="7d3a40e7-de5a-4a36-a22a-511c2d77f826" providerId="ADAL" clId="{C8C49C73-765C-4C24-B8E4-2409F1C5E5D2}" dt="2022-04-14T18:04:14.561" v="568" actId="20577"/>
          <ac:spMkLst>
            <pc:docMk/>
            <pc:sldMk cId="3094553167" sldId="309"/>
            <ac:spMk id="2" creationId="{4A6B1884-782C-9E48-8BF7-054D16D9C4C9}"/>
          </ac:spMkLst>
        </pc:spChg>
      </pc:sldChg>
      <pc:sldChg chg="modSp mod">
        <pc:chgData name="Shumaker, William" userId="7d3a40e7-de5a-4a36-a22a-511c2d77f826" providerId="ADAL" clId="{C8C49C73-765C-4C24-B8E4-2409F1C5E5D2}" dt="2022-04-14T17:55:59.765" v="253" actId="33524"/>
        <pc:sldMkLst>
          <pc:docMk/>
          <pc:sldMk cId="117080663" sldId="321"/>
        </pc:sldMkLst>
        <pc:spChg chg="mod">
          <ac:chgData name="Shumaker, William" userId="7d3a40e7-de5a-4a36-a22a-511c2d77f826" providerId="ADAL" clId="{C8C49C73-765C-4C24-B8E4-2409F1C5E5D2}" dt="2022-04-14T17:55:59.765" v="253" actId="33524"/>
          <ac:spMkLst>
            <pc:docMk/>
            <pc:sldMk cId="117080663" sldId="321"/>
            <ac:spMk id="2" creationId="{1226EAF4-DC33-2043-84BD-D8375063F130}"/>
          </ac:spMkLst>
        </pc:spChg>
      </pc:sldChg>
      <pc:sldChg chg="del">
        <pc:chgData name="Shumaker, William" userId="7d3a40e7-de5a-4a36-a22a-511c2d77f826" providerId="ADAL" clId="{C8C49C73-765C-4C24-B8E4-2409F1C5E5D2}" dt="2022-04-14T17:57:44.510" v="255" actId="47"/>
        <pc:sldMkLst>
          <pc:docMk/>
          <pc:sldMk cId="3071832814" sldId="324"/>
        </pc:sldMkLst>
      </pc:sldChg>
      <pc:sldChg chg="del">
        <pc:chgData name="Shumaker, William" userId="7d3a40e7-de5a-4a36-a22a-511c2d77f826" providerId="ADAL" clId="{C8C49C73-765C-4C24-B8E4-2409F1C5E5D2}" dt="2022-04-14T17:57:45.531" v="256" actId="47"/>
        <pc:sldMkLst>
          <pc:docMk/>
          <pc:sldMk cId="4275129216" sldId="325"/>
        </pc:sldMkLst>
      </pc:sldChg>
      <pc:sldChg chg="add">
        <pc:chgData name="Shumaker, William" userId="7d3a40e7-de5a-4a36-a22a-511c2d77f826" providerId="ADAL" clId="{C8C49C73-765C-4C24-B8E4-2409F1C5E5D2}" dt="2022-04-14T17:56:52.879" v="254"/>
        <pc:sldMkLst>
          <pc:docMk/>
          <pc:sldMk cId="2168302374" sldId="326"/>
        </pc:sldMkLst>
      </pc:sldChg>
      <pc:sldChg chg="add">
        <pc:chgData name="Shumaker, William" userId="7d3a40e7-de5a-4a36-a22a-511c2d77f826" providerId="ADAL" clId="{C8C49C73-765C-4C24-B8E4-2409F1C5E5D2}" dt="2022-04-14T17:56:52.879" v="254"/>
        <pc:sldMkLst>
          <pc:docMk/>
          <pc:sldMk cId="2961381579" sldId="327"/>
        </pc:sldMkLst>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2/10/2023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2/10/2023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rial" panose="020B0604020202020204" pitchFamily="34" charset="0"/>
                <a:cs typeface="Arial" panose="020B0604020202020204" pitchFamily="34" charset="0"/>
              </a:rPr>
              <a:t>Preliminary 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30 mph speed limit and top driver speed is capped at around 5-7 mph over the speed limit</a:t>
            </a:r>
          </a:p>
          <a:p>
            <a:pPr lvl="1"/>
            <a:r>
              <a:rPr lang="en-US" sz="1600" dirty="0">
                <a:solidFill>
                  <a:srgbClr val="78AA00"/>
                </a:solidFill>
              </a:rPr>
              <a:t>Based on your location, </a:t>
            </a:r>
            <a:r>
              <a:rPr lang="en-US" sz="1600" dirty="0" err="1">
                <a:solidFill>
                  <a:srgbClr val="78AA00"/>
                </a:solidFill>
              </a:rPr>
              <a:t>Wimbleton</a:t>
            </a:r>
            <a:r>
              <a:rPr lang="en-US" sz="1600" dirty="0">
                <a:solidFill>
                  <a:srgbClr val="78AA00"/>
                </a:solidFill>
              </a:rPr>
              <a:t> Dr, Shelley Rd, and Cranbrook Rd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406075"/>
            <a:ext cx="8623495" cy="3161763"/>
          </a:xfrm>
        </p:spPr>
        <p:txBody>
          <a:bodyPr/>
          <a:lstStyle/>
          <a:p>
            <a:pPr marL="342900" indent="-342900">
              <a:buFont typeface="Arial" panose="020B0604020202020204" pitchFamily="34" charset="0"/>
              <a:buChar char="•"/>
            </a:pPr>
            <a:r>
              <a:rPr lang="en-US" dirty="0"/>
              <a:t>What are your thoughts on the proposed design?</a:t>
            </a:r>
          </a:p>
          <a:p>
            <a:pPr marL="800100" lvl="1" indent="-342900">
              <a:buFont typeface="Arial" panose="020B0604020202020204" pitchFamily="34" charset="0"/>
              <a:buChar char="•"/>
            </a:pPr>
            <a:r>
              <a:rPr lang="en-US" sz="1800" dirty="0"/>
              <a:t>Should we place more or less treatments along the street?</a:t>
            </a:r>
          </a:p>
          <a:p>
            <a:pPr marL="342900" indent="-342900">
              <a:buFont typeface="Arial" panose="020B0604020202020204" pitchFamily="34" charset="0"/>
              <a:buChar char="•"/>
            </a:pPr>
            <a:r>
              <a:rPr lang="en-US" dirty="0"/>
              <a:t>Have we adequately addressed problem areas you see?</a:t>
            </a:r>
          </a:p>
          <a:p>
            <a:pPr marL="800100" lvl="1" indent="-342900">
              <a:buFont typeface="Arial" panose="020B0604020202020204" pitchFamily="34" charset="0"/>
              <a:buChar char="•"/>
            </a:pPr>
            <a:r>
              <a:rPr lang="en-US" sz="1800" dirty="0"/>
              <a:t>Should we place another traffic calming treatment in a targeted location?</a:t>
            </a:r>
          </a:p>
          <a:p>
            <a:pPr marL="342900" indent="-342900">
              <a:buFont typeface="Arial" panose="020B0604020202020204" pitchFamily="34" charset="0"/>
              <a:buChar char="•"/>
            </a:pPr>
            <a:r>
              <a:rPr lang="en-US" dirty="0"/>
              <a:t>What are your thoughts on the mix of treatments being proposed?</a:t>
            </a:r>
          </a:p>
          <a:p>
            <a:pPr marL="800100" lvl="1" indent="-342900">
              <a:buFont typeface="Arial" panose="020B0604020202020204" pitchFamily="34" charset="0"/>
              <a:buChar char="•"/>
            </a:pPr>
            <a:r>
              <a:rPr lang="en-US" dirty="0"/>
              <a:t>Please review our video about Neighborhood Traffic Circles that may answer some immediate questions.</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Public Comment</a:t>
            </a:r>
          </a:p>
        </p:txBody>
      </p:sp>
    </p:spTree>
    <p:extLst>
      <p:ext uri="{BB962C8B-B14F-4D97-AF65-F5344CB8AC3E}">
        <p14:creationId xmlns:p14="http://schemas.microsoft.com/office/powerpoint/2010/main" val="411890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363697"/>
            <a:ext cx="7908185" cy="841990"/>
          </a:xfrm>
        </p:spPr>
        <p:txBody>
          <a:bodyPr/>
          <a:lstStyle/>
          <a:p>
            <a:r>
              <a:rPr lang="en-US" dirty="0"/>
              <a:t>Please direct all comments and questions to staff using the </a:t>
            </a:r>
            <a:r>
              <a:rPr lang="en-US" dirty="0" err="1"/>
              <a:t>PublicInput</a:t>
            </a:r>
            <a:r>
              <a:rPr lang="en-US" dirty="0"/>
              <a:t> portal for Hunting Ridge Rd - M.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26EAF4-DC33-2043-84BD-D8375063F130}"/>
              </a:ext>
            </a:extLst>
          </p:cNvPr>
          <p:cNvSpPr>
            <a:spLocks noGrp="1"/>
          </p:cNvSpPr>
          <p:nvPr>
            <p:ph type="body" sz="quarter" idx="11"/>
          </p:nvPr>
        </p:nvSpPr>
        <p:spPr>
          <a:xfrm>
            <a:off x="453564" y="1565136"/>
            <a:ext cx="7718886" cy="3324925"/>
          </a:xfrm>
        </p:spPr>
        <p:txBody>
          <a:bodyPr/>
          <a:lstStyle/>
          <a:p>
            <a:pPr marL="342900" indent="-342900">
              <a:buFont typeface="Arial" panose="020B0604020202020204" pitchFamily="34" charset="0"/>
              <a:buChar char="•"/>
            </a:pPr>
            <a:r>
              <a:rPr lang="en-US" sz="2000" dirty="0"/>
              <a:t>Consistent treatment placement along entire street</a:t>
            </a:r>
          </a:p>
          <a:p>
            <a:pPr marL="1143000" lvl="1"/>
            <a:r>
              <a:rPr lang="en-US" sz="1600" dirty="0">
                <a:solidFill>
                  <a:srgbClr val="78AA00"/>
                </a:solidFill>
              </a:rPr>
              <a:t>400’ – 700’ spacing of treatments</a:t>
            </a:r>
          </a:p>
          <a:p>
            <a:pPr marL="1143000" lvl="1"/>
            <a:r>
              <a:rPr lang="en-US" sz="1600" dirty="0">
                <a:solidFill>
                  <a:srgbClr val="78AA00"/>
                </a:solidFill>
              </a:rPr>
              <a:t>Close spacing is used for streets with a higher speed compliance issue</a:t>
            </a:r>
          </a:p>
          <a:p>
            <a:pPr marL="1143000" lvl="1"/>
            <a:r>
              <a:rPr lang="en-US" sz="1600" dirty="0">
                <a:solidFill>
                  <a:srgbClr val="78AA00"/>
                </a:solidFill>
              </a:rPr>
              <a:t>Target pedestrian heavy amenities to increase safety, such as the North Ridge Country Club and the golfcart crossings</a:t>
            </a:r>
          </a:p>
          <a:p>
            <a:pPr marL="342900" indent="-342900">
              <a:buFont typeface="Arial" panose="020B0604020202020204" pitchFamily="34" charset="0"/>
              <a:buChar char="•"/>
            </a:pPr>
            <a:r>
              <a:rPr lang="en-US" sz="2000" dirty="0"/>
              <a:t>Targeted placement to fix a speed related crash issue</a:t>
            </a:r>
          </a:p>
          <a:p>
            <a:pPr marL="1143000" lvl="1"/>
            <a:r>
              <a:rPr lang="en-US" sz="1600" dirty="0">
                <a:solidFill>
                  <a:srgbClr val="78AA00"/>
                </a:solidFill>
              </a:rPr>
              <a:t>If a pattern of speed related crashes is identified, targeted treatment placement can eliminate that crash pattern</a:t>
            </a:r>
          </a:p>
          <a:p>
            <a:pPr marL="1143000" lvl="1"/>
            <a:r>
              <a:rPr lang="en-US" sz="1600" dirty="0">
                <a:solidFill>
                  <a:srgbClr val="78AA00"/>
                </a:solidFill>
              </a:rPr>
              <a:t>If no pattern is identified locationally, but multiple speed related crashes have occurred, consistent treatment spacing can help eliminate crashes along an entire street</a:t>
            </a:r>
          </a:p>
          <a:p>
            <a:endParaRPr lang="en-US" dirty="0"/>
          </a:p>
        </p:txBody>
      </p:sp>
      <p:sp>
        <p:nvSpPr>
          <p:cNvPr id="4" name="Title 3">
            <a:extLst>
              <a:ext uri="{FF2B5EF4-FFF2-40B4-BE49-F238E27FC236}">
                <a16:creationId xmlns:a16="http://schemas.microsoft.com/office/drawing/2014/main" id="{B9FD4A87-1F82-7B47-AC2B-89DC850F45B5}"/>
              </a:ext>
            </a:extLst>
          </p:cNvPr>
          <p:cNvSpPr>
            <a:spLocks noGrp="1"/>
          </p:cNvSpPr>
          <p:nvPr>
            <p:ph type="title"/>
          </p:nvPr>
        </p:nvSpPr>
        <p:spPr>
          <a:xfrm>
            <a:off x="928468" y="362476"/>
            <a:ext cx="7301132" cy="590551"/>
          </a:xfrm>
        </p:spPr>
        <p:txBody>
          <a:bodyPr/>
          <a:lstStyle/>
          <a:p>
            <a:pPr algn="ctr"/>
            <a:r>
              <a:rPr lang="en-US" dirty="0"/>
              <a:t>How do we approach the traffic calming design?</a:t>
            </a:r>
          </a:p>
        </p:txBody>
      </p:sp>
    </p:spTree>
    <p:extLst>
      <p:ext uri="{BB962C8B-B14F-4D97-AF65-F5344CB8AC3E}">
        <p14:creationId xmlns:p14="http://schemas.microsoft.com/office/powerpoint/2010/main" val="4075715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26EAF4-DC33-2043-84BD-D8375063F130}"/>
              </a:ext>
            </a:extLst>
          </p:cNvPr>
          <p:cNvSpPr>
            <a:spLocks noGrp="1"/>
          </p:cNvSpPr>
          <p:nvPr>
            <p:ph type="body" sz="quarter" idx="11"/>
          </p:nvPr>
        </p:nvSpPr>
        <p:spPr>
          <a:xfrm>
            <a:off x="453564" y="1642508"/>
            <a:ext cx="7718886" cy="3324925"/>
          </a:xfrm>
        </p:spPr>
        <p:txBody>
          <a:bodyPr/>
          <a:lstStyle/>
          <a:p>
            <a:pPr marL="342900" indent="-342900">
              <a:buFont typeface="Arial" panose="020B0604020202020204" pitchFamily="34" charset="0"/>
              <a:buChar char="•"/>
            </a:pPr>
            <a:r>
              <a:rPr lang="en-US" sz="2000" dirty="0"/>
              <a:t>Your street’s width will determine what types of treatments can be placed</a:t>
            </a:r>
          </a:p>
          <a:p>
            <a:pPr marL="1143000" lvl="1"/>
            <a:r>
              <a:rPr lang="en-US" sz="1600" dirty="0">
                <a:solidFill>
                  <a:srgbClr val="78AA00"/>
                </a:solidFill>
              </a:rPr>
              <a:t>Hunting Ridge Rd – M is approximately 41’ wide</a:t>
            </a:r>
          </a:p>
          <a:p>
            <a:pPr marL="1143000" lvl="1"/>
            <a:r>
              <a:rPr lang="en-US" sz="1600" dirty="0">
                <a:solidFill>
                  <a:srgbClr val="78AA00"/>
                </a:solidFill>
              </a:rPr>
              <a:t>Based on this street width, horizontal and vertical traffic calming elements are appropriate and are being proposed as part of this project</a:t>
            </a:r>
          </a:p>
          <a:p>
            <a:pPr marL="1143000" lvl="1"/>
            <a:r>
              <a:rPr lang="en-US" sz="1600" dirty="0">
                <a:solidFill>
                  <a:srgbClr val="78AA00"/>
                </a:solidFill>
              </a:rPr>
              <a:t>Due to the 30-mph speed limit and relatively high vehicular volumes, speed tables are the most appropriate vertical traffic calming device</a:t>
            </a:r>
          </a:p>
          <a:p>
            <a:endParaRPr lang="en-US" dirty="0"/>
          </a:p>
        </p:txBody>
      </p:sp>
      <p:sp>
        <p:nvSpPr>
          <p:cNvPr id="4" name="Title 3">
            <a:extLst>
              <a:ext uri="{FF2B5EF4-FFF2-40B4-BE49-F238E27FC236}">
                <a16:creationId xmlns:a16="http://schemas.microsoft.com/office/drawing/2014/main" id="{B9FD4A87-1F82-7B47-AC2B-89DC850F45B5}"/>
              </a:ext>
            </a:extLst>
          </p:cNvPr>
          <p:cNvSpPr>
            <a:spLocks noGrp="1"/>
          </p:cNvSpPr>
          <p:nvPr>
            <p:ph type="title"/>
          </p:nvPr>
        </p:nvSpPr>
        <p:spPr>
          <a:xfrm>
            <a:off x="928468" y="362476"/>
            <a:ext cx="7301132" cy="590551"/>
          </a:xfrm>
        </p:spPr>
        <p:txBody>
          <a:bodyPr/>
          <a:lstStyle/>
          <a:p>
            <a:pPr algn="ctr"/>
            <a:r>
              <a:rPr lang="en-US" dirty="0"/>
              <a:t>Treatment Limitations</a:t>
            </a:r>
          </a:p>
        </p:txBody>
      </p:sp>
    </p:spTree>
    <p:extLst>
      <p:ext uri="{BB962C8B-B14F-4D97-AF65-F5344CB8AC3E}">
        <p14:creationId xmlns:p14="http://schemas.microsoft.com/office/powerpoint/2010/main" val="11708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265204"/>
            <a:ext cx="9144000" cy="590551"/>
          </a:xfrm>
        </p:spPr>
        <p:txBody>
          <a:bodyPr/>
          <a:lstStyle/>
          <a:p>
            <a:pPr algn="ctr"/>
            <a:r>
              <a:rPr lang="en-US" dirty="0"/>
              <a:t>Speed Table</a:t>
            </a:r>
            <a:br>
              <a:rPr lang="en-US" dirty="0"/>
            </a:br>
            <a:r>
              <a:rPr lang="en-US" dirty="0"/>
              <a:t>(vertical)</a:t>
            </a:r>
          </a:p>
        </p:txBody>
      </p:sp>
      <p:pic>
        <p:nvPicPr>
          <p:cNvPr id="6" name="Picture 5">
            <a:extLst>
              <a:ext uri="{FF2B5EF4-FFF2-40B4-BE49-F238E27FC236}">
                <a16:creationId xmlns:a16="http://schemas.microsoft.com/office/drawing/2014/main" id="{97699C41-074F-4D28-90C5-1931EBB928A7}"/>
              </a:ext>
            </a:extLst>
          </p:cNvPr>
          <p:cNvPicPr>
            <a:picLocks noChangeAspect="1"/>
          </p:cNvPicPr>
          <p:nvPr/>
        </p:nvPicPr>
        <p:blipFill>
          <a:blip r:embed="rId2"/>
          <a:stretch>
            <a:fillRect/>
          </a:stretch>
        </p:blipFill>
        <p:spPr>
          <a:xfrm>
            <a:off x="2091116" y="3641834"/>
            <a:ext cx="5110883" cy="1236462"/>
          </a:xfrm>
          <a:prstGeom prst="rect">
            <a:avLst/>
          </a:prstGeom>
        </p:spPr>
      </p:pic>
      <p:pic>
        <p:nvPicPr>
          <p:cNvPr id="10" name="Picture 9">
            <a:extLst>
              <a:ext uri="{FF2B5EF4-FFF2-40B4-BE49-F238E27FC236}">
                <a16:creationId xmlns:a16="http://schemas.microsoft.com/office/drawing/2014/main" id="{5140CAE2-5392-486A-89AF-DBB0E84233BB}"/>
              </a:ext>
            </a:extLst>
          </p:cNvPr>
          <p:cNvPicPr>
            <a:picLocks noChangeAspect="1"/>
          </p:cNvPicPr>
          <p:nvPr/>
        </p:nvPicPr>
        <p:blipFill>
          <a:blip r:embed="rId3"/>
          <a:stretch>
            <a:fillRect/>
          </a:stretch>
        </p:blipFill>
        <p:spPr>
          <a:xfrm>
            <a:off x="2091116" y="1493454"/>
            <a:ext cx="5110883" cy="2148380"/>
          </a:xfrm>
          <a:prstGeom prst="rect">
            <a:avLst/>
          </a:prstGeom>
        </p:spPr>
      </p:pic>
    </p:spTree>
    <p:extLst>
      <p:ext uri="{BB962C8B-B14F-4D97-AF65-F5344CB8AC3E}">
        <p14:creationId xmlns:p14="http://schemas.microsoft.com/office/powerpoint/2010/main" val="216830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Table</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2961381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398010"/>
            <a:ext cx="9144000" cy="590551"/>
          </a:xfrm>
        </p:spPr>
        <p:txBody>
          <a:bodyPr/>
          <a:lstStyle/>
          <a:p>
            <a:pPr algn="ctr"/>
            <a:r>
              <a:rPr lang="en-US" dirty="0"/>
              <a:t>Neighborhood Traffic Circle</a:t>
            </a:r>
            <a:br>
              <a:rPr lang="en-US" dirty="0"/>
            </a:br>
            <a:r>
              <a:rPr lang="en-US" dirty="0"/>
              <a:t>(horizontal)</a:t>
            </a:r>
          </a:p>
        </p:txBody>
      </p:sp>
      <p:sp>
        <p:nvSpPr>
          <p:cNvPr id="7" name="TextBox 6">
            <a:extLst>
              <a:ext uri="{FF2B5EF4-FFF2-40B4-BE49-F238E27FC236}">
                <a16:creationId xmlns:a16="http://schemas.microsoft.com/office/drawing/2014/main" id="{C9D45AEF-D6B2-4C07-A648-A8FDA2F28B4C}"/>
              </a:ext>
            </a:extLst>
          </p:cNvPr>
          <p:cNvSpPr txBox="1"/>
          <p:nvPr/>
        </p:nvSpPr>
        <p:spPr>
          <a:xfrm>
            <a:off x="893298" y="4237561"/>
            <a:ext cx="3453619" cy="646331"/>
          </a:xfrm>
          <a:prstGeom prst="rect">
            <a:avLst/>
          </a:prstGeom>
        </p:spPr>
        <p:txBody>
          <a:bodyPr vert="horz" wrap="square" rtlCol="0">
            <a:spAutoFit/>
          </a:bodyPr>
          <a:lstStyle/>
          <a:p>
            <a:pPr algn="l"/>
            <a:r>
              <a:rPr lang="en-US" sz="1200" dirty="0">
                <a:solidFill>
                  <a:srgbClr val="A9C23F"/>
                </a:solidFill>
              </a:rPr>
              <a:t>*Neighborhood Traffic Circle to be placed within existing curb lines – no impacts outside of existing roadway</a:t>
            </a:r>
          </a:p>
        </p:txBody>
      </p:sp>
      <p:pic>
        <p:nvPicPr>
          <p:cNvPr id="2" name="Picture 1">
            <a:extLst>
              <a:ext uri="{FF2B5EF4-FFF2-40B4-BE49-F238E27FC236}">
                <a16:creationId xmlns:a16="http://schemas.microsoft.com/office/drawing/2014/main" id="{8ED2B4DE-F902-4FC3-AC04-474F6B34B0A2}"/>
              </a:ext>
            </a:extLst>
          </p:cNvPr>
          <p:cNvPicPr>
            <a:picLocks noChangeAspect="1"/>
          </p:cNvPicPr>
          <p:nvPr/>
        </p:nvPicPr>
        <p:blipFill>
          <a:blip r:embed="rId2"/>
          <a:stretch>
            <a:fillRect/>
          </a:stretch>
        </p:blipFill>
        <p:spPr>
          <a:xfrm>
            <a:off x="3928519" y="1668564"/>
            <a:ext cx="4246247" cy="2514225"/>
          </a:xfrm>
          <a:prstGeom prst="rect">
            <a:avLst/>
          </a:prstGeom>
        </p:spPr>
      </p:pic>
      <p:pic>
        <p:nvPicPr>
          <p:cNvPr id="5" name="Picture 4">
            <a:extLst>
              <a:ext uri="{FF2B5EF4-FFF2-40B4-BE49-F238E27FC236}">
                <a16:creationId xmlns:a16="http://schemas.microsoft.com/office/drawing/2014/main" id="{6E88B93B-51B7-41F7-8BA0-6D72E0026DA1}"/>
              </a:ext>
            </a:extLst>
          </p:cNvPr>
          <p:cNvPicPr>
            <a:picLocks noChangeAspect="1"/>
          </p:cNvPicPr>
          <p:nvPr/>
        </p:nvPicPr>
        <p:blipFill>
          <a:blip r:embed="rId3"/>
          <a:stretch>
            <a:fillRect/>
          </a:stretch>
        </p:blipFill>
        <p:spPr>
          <a:xfrm>
            <a:off x="969234" y="1668563"/>
            <a:ext cx="2952797" cy="2514225"/>
          </a:xfrm>
          <a:prstGeom prst="rect">
            <a:avLst/>
          </a:prstGeom>
        </p:spPr>
      </p:pic>
    </p:spTree>
    <p:extLst>
      <p:ext uri="{BB962C8B-B14F-4D97-AF65-F5344CB8AC3E}">
        <p14:creationId xmlns:p14="http://schemas.microsoft.com/office/powerpoint/2010/main" val="306964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302653" y="2186613"/>
            <a:ext cx="4360984" cy="3046918"/>
          </a:xfrm>
        </p:spPr>
        <p:txBody>
          <a:bodyPr/>
          <a:lstStyle/>
          <a:p>
            <a:pPr marL="342900" indent="-342900">
              <a:buFont typeface="Arial" panose="020B0604020202020204" pitchFamily="34" charset="0"/>
              <a:buChar char="•"/>
            </a:pPr>
            <a:r>
              <a:rPr lang="en-US" sz="1750" dirty="0"/>
              <a:t>Helps decrease speed of vehicles as they enter/drive through the intersection</a:t>
            </a:r>
          </a:p>
          <a:p>
            <a:pPr marL="342900" indent="-342900">
              <a:buFont typeface="Arial" panose="020B0604020202020204" pitchFamily="34" charset="0"/>
              <a:buChar char="•"/>
            </a:pPr>
            <a:r>
              <a:rPr lang="en-US" sz="1750" dirty="0"/>
              <a:t>Helps to reduce the frequency and severity of collisions</a:t>
            </a:r>
          </a:p>
          <a:p>
            <a:pPr marL="342900" indent="-342900">
              <a:buFont typeface="Arial" panose="020B0604020202020204" pitchFamily="34" charset="0"/>
              <a:buChar char="•"/>
            </a:pPr>
            <a:r>
              <a:rPr lang="en-US" sz="1750" dirty="0"/>
              <a:t>Increases safety for pedestrians and cyclists at the intersection</a:t>
            </a:r>
          </a:p>
          <a:p>
            <a:pPr marL="342900" indent="-342900">
              <a:buFont typeface="Arial" panose="020B0604020202020204" pitchFamily="34" charset="0"/>
              <a:buChar char="•"/>
            </a:pPr>
            <a:r>
              <a:rPr lang="en-US" sz="1750" dirty="0"/>
              <a:t>Minimal impact to emergency service’s response times</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628395"/>
            <a:ext cx="2112248" cy="477962"/>
          </a:xfrm>
        </p:spPr>
        <p:txBody>
          <a:bodyPr/>
          <a:lstStyle/>
          <a:p>
            <a:r>
              <a:rPr lang="en-US" sz="2400" u="sng" dirty="0"/>
              <a:t>Pros</a:t>
            </a:r>
          </a:p>
        </p:txBody>
      </p:sp>
      <p:sp>
        <p:nvSpPr>
          <p:cNvPr id="5" name="TextBox 4">
            <a:extLst>
              <a:ext uri="{FF2B5EF4-FFF2-40B4-BE49-F238E27FC236}">
                <a16:creationId xmlns:a16="http://schemas.microsoft.com/office/drawing/2014/main" id="{9DEB6AAA-5318-4247-8343-E8BCAFAB3F54}"/>
              </a:ext>
            </a:extLst>
          </p:cNvPr>
          <p:cNvSpPr txBox="1"/>
          <p:nvPr/>
        </p:nvSpPr>
        <p:spPr>
          <a:xfrm>
            <a:off x="5450041" y="1623090"/>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186613"/>
            <a:ext cx="3593206" cy="1836400"/>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sz="1750" dirty="0">
                <a:latin typeface="Arial" panose="020B0604020202020204" pitchFamily="34" charset="0"/>
              </a:rPr>
              <a:t>Not all intersections meet the minimum dimensions for installation</a:t>
            </a:r>
          </a:p>
          <a:p>
            <a:pPr marL="342900" indent="-342900">
              <a:spcBef>
                <a:spcPts val="984"/>
              </a:spcBef>
              <a:buFont typeface="Arial" panose="020B0604020202020204" pitchFamily="34" charset="0"/>
              <a:buChar char="•"/>
            </a:pPr>
            <a:r>
              <a:rPr lang="en-US" sz="1750" dirty="0">
                <a:latin typeface="Arial" panose="020B0604020202020204" pitchFamily="34" charset="0"/>
              </a:rPr>
              <a:t>Slightly longer installation time, typical for treatments made of concrete</a:t>
            </a:r>
          </a:p>
        </p:txBody>
      </p:sp>
      <p:sp>
        <p:nvSpPr>
          <p:cNvPr id="7" name="Title 3">
            <a:extLst>
              <a:ext uri="{FF2B5EF4-FFF2-40B4-BE49-F238E27FC236}">
                <a16:creationId xmlns:a16="http://schemas.microsoft.com/office/drawing/2014/main" id="{2D01A2CE-C9C7-411A-9F72-C5F498547C3A}"/>
              </a:ext>
            </a:extLst>
          </p:cNvPr>
          <p:cNvSpPr>
            <a:spLocks noGrp="1"/>
          </p:cNvSpPr>
          <p:nvPr>
            <p:ph type="title"/>
          </p:nvPr>
        </p:nvSpPr>
        <p:spPr>
          <a:xfrm>
            <a:off x="0" y="383382"/>
            <a:ext cx="9144000" cy="590550"/>
          </a:xfrm>
        </p:spPr>
        <p:txBody>
          <a:bodyPr/>
          <a:lstStyle/>
          <a:p>
            <a:pPr algn="ctr"/>
            <a:r>
              <a:rPr lang="en-US" dirty="0"/>
              <a:t>Neighborhood Traffic Circle</a:t>
            </a:r>
            <a:br>
              <a:rPr lang="en-US" dirty="0"/>
            </a:br>
            <a:r>
              <a:rPr lang="en-US" dirty="0"/>
              <a:t>(horizontal)</a:t>
            </a:r>
          </a:p>
        </p:txBody>
      </p:sp>
    </p:spTree>
    <p:extLst>
      <p:ext uri="{BB962C8B-B14F-4D97-AF65-F5344CB8AC3E}">
        <p14:creationId xmlns:p14="http://schemas.microsoft.com/office/powerpoint/2010/main" val="343731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5CEEB5C1-84F1-167B-798C-716EE13154A8}"/>
              </a:ext>
            </a:extLst>
          </p:cNvPr>
          <p:cNvPicPr>
            <a:picLocks noChangeAspect="1"/>
          </p:cNvPicPr>
          <p:nvPr/>
        </p:nvPicPr>
        <p:blipFill>
          <a:blip r:embed="rId2"/>
          <a:stretch>
            <a:fillRect/>
          </a:stretch>
        </p:blipFill>
        <p:spPr>
          <a:xfrm>
            <a:off x="2074323" y="1091717"/>
            <a:ext cx="4995352" cy="3764947"/>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EFB98-6382-6840-B249-F2A8295CD362}"/>
              </a:ext>
            </a:extLst>
          </p:cNvPr>
          <p:cNvSpPr>
            <a:spLocks noGrp="1"/>
          </p:cNvSpPr>
          <p:nvPr>
            <p:ph type="body" sz="quarter" idx="11"/>
          </p:nvPr>
        </p:nvSpPr>
        <p:spPr>
          <a:xfrm>
            <a:off x="445529" y="1416677"/>
            <a:ext cx="8030256" cy="3432220"/>
          </a:xfrm>
        </p:spPr>
        <p:txBody>
          <a:bodyPr/>
          <a:lstStyle/>
          <a:p>
            <a:pPr marL="342900" indent="-342900">
              <a:buFont typeface="Arial" panose="020B0604020202020204" pitchFamily="34" charset="0"/>
              <a:buChar char="•"/>
            </a:pPr>
            <a:r>
              <a:rPr lang="en-US" sz="2100" dirty="0"/>
              <a:t>Based on the speed progression and high vehicular volumes along Hunting Ridge Rd - M, we are proposing treatment spacing of approximately 500’ – 600’ intervals</a:t>
            </a:r>
          </a:p>
          <a:p>
            <a:pPr marL="342900" indent="-342900">
              <a:buFont typeface="Arial" panose="020B0604020202020204" pitchFamily="34" charset="0"/>
              <a:buChar char="•"/>
            </a:pPr>
            <a:r>
              <a:rPr lang="en-US" sz="2100" dirty="0"/>
              <a:t>A consistent speed related crash pattern was not identified through our evaluation.  The focus of this project is speed reduction</a:t>
            </a:r>
          </a:p>
        </p:txBody>
      </p:sp>
      <p:sp>
        <p:nvSpPr>
          <p:cNvPr id="4" name="Title 3">
            <a:extLst>
              <a:ext uri="{FF2B5EF4-FFF2-40B4-BE49-F238E27FC236}">
                <a16:creationId xmlns:a16="http://schemas.microsoft.com/office/drawing/2014/main" id="{56186794-2571-524E-B2A2-355BF814CD7D}"/>
              </a:ext>
            </a:extLst>
          </p:cNvPr>
          <p:cNvSpPr>
            <a:spLocks noGrp="1"/>
          </p:cNvSpPr>
          <p:nvPr>
            <p:ph type="title"/>
          </p:nvPr>
        </p:nvSpPr>
        <p:spPr>
          <a:xfrm>
            <a:off x="1" y="355103"/>
            <a:ext cx="9143999" cy="590551"/>
          </a:xfrm>
        </p:spPr>
        <p:txBody>
          <a:bodyPr/>
          <a:lstStyle/>
          <a:p>
            <a:pPr algn="ctr"/>
            <a:r>
              <a:rPr lang="en-US" dirty="0"/>
              <a:t>Design Process</a:t>
            </a:r>
          </a:p>
        </p:txBody>
      </p:sp>
    </p:spTree>
    <p:extLst>
      <p:ext uri="{BB962C8B-B14F-4D97-AF65-F5344CB8AC3E}">
        <p14:creationId xmlns:p14="http://schemas.microsoft.com/office/powerpoint/2010/main" val="4026495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3" ma:contentTypeDescription="" ma:contentTypeScope="" ma:versionID="0a8ab28bbf1d8b1b23d081ac483c3148">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f0916035bfe0d762fbd0dad82bc8503e"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2.xml><?xml version="1.0" encoding="utf-8"?>
<ds:datastoreItem xmlns:ds="http://schemas.openxmlformats.org/officeDocument/2006/customXml" ds:itemID="{59999B0A-2395-4C89-96A8-5615A8AD9811}"/>
</file>

<file path=customXml/itemProps3.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4.xml><?xml version="1.0" encoding="utf-8"?>
<ds:datastoreItem xmlns:ds="http://schemas.openxmlformats.org/officeDocument/2006/customXml" ds:itemID="{468CB46B-335E-4556-9D73-8DB6988B8F3D}"/>
</file>

<file path=docProps/app.xml><?xml version="1.0" encoding="utf-8"?>
<Properties xmlns="http://schemas.openxmlformats.org/officeDocument/2006/extended-properties" xmlns:vt="http://schemas.openxmlformats.org/officeDocument/2006/docPropsVTypes">
  <Template/>
  <TotalTime>21447</TotalTime>
  <Words>598</Words>
  <Application>Microsoft Office PowerPoint</Application>
  <PresentationFormat>On-screen Show (16:9)</PresentationFormat>
  <Paragraphs>53</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Arial</vt:lpstr>
      <vt:lpstr>Calibri</vt:lpstr>
      <vt:lpstr>Corbel</vt:lpstr>
      <vt:lpstr>Times New Roman</vt:lpstr>
      <vt:lpstr>Office Theme</vt:lpstr>
      <vt:lpstr>1_Office Theme</vt:lpstr>
      <vt:lpstr>PowerPoint Presentation</vt:lpstr>
      <vt:lpstr>How do we approach the traffic calming design?</vt:lpstr>
      <vt:lpstr>Treatment Limitations</vt:lpstr>
      <vt:lpstr>Speed Table (vertical)</vt:lpstr>
      <vt:lpstr>Speed Table (vertical)</vt:lpstr>
      <vt:lpstr>Neighborhood Traffic Circle (horizontal)</vt:lpstr>
      <vt:lpstr>Neighborhood Traffic Circle (horizontal)</vt:lpstr>
      <vt:lpstr>Evaluation Data</vt:lpstr>
      <vt:lpstr>Design Process</vt:lpstr>
      <vt:lpstr>Project Goal</vt:lpstr>
      <vt:lpstr>Public Comment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2023-02-10T15:39:03Z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