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6"/>
  </p:notesMasterIdLst>
  <p:handoutMasterIdLst>
    <p:handoutMasterId r:id="rId17"/>
  </p:handoutMasterIdLst>
  <p:sldIdLst>
    <p:sldId id="317" r:id="rId6"/>
    <p:sldId id="304" r:id="rId7"/>
    <p:sldId id="302" r:id="rId8"/>
    <p:sldId id="321" r:id="rId9"/>
    <p:sldId id="300" r:id="rId10"/>
    <p:sldId id="301" r:id="rId11"/>
    <p:sldId id="305" r:id="rId12"/>
    <p:sldId id="323" r:id="rId13"/>
    <p:sldId id="324" r:id="rId14"/>
    <p:sldId id="30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56D59-C768-4F2A-8639-44D4DB36344F}" v="2" dt="2021-08-24T20:55:46.9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136" d="100"/>
          <a:sy n="136" d="100"/>
        </p:scale>
        <p:origin x="414" y="96"/>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userId="7d3a40e7-de5a-4a36-a22a-511c2d77f826" providerId="ADAL" clId="{97D56D59-C768-4F2A-8639-44D4DB36344F}"/>
    <pc:docChg chg="custSel addSld delSld modSld sldOrd">
      <pc:chgData name="William" userId="7d3a40e7-de5a-4a36-a22a-511c2d77f826" providerId="ADAL" clId="{97D56D59-C768-4F2A-8639-44D4DB36344F}" dt="2021-08-25T12:42:11.707" v="883" actId="20577"/>
      <pc:docMkLst>
        <pc:docMk/>
      </pc:docMkLst>
      <pc:sldChg chg="del">
        <pc:chgData name="William" userId="7d3a40e7-de5a-4a36-a22a-511c2d77f826" providerId="ADAL" clId="{97D56D59-C768-4F2A-8639-44D4DB36344F}" dt="2021-08-24T20:49:59.700" v="4" actId="47"/>
        <pc:sldMkLst>
          <pc:docMk/>
          <pc:sldMk cId="4075715707" sldId="298"/>
        </pc:sldMkLst>
      </pc:sldChg>
      <pc:sldChg chg="ord">
        <pc:chgData name="William" userId="7d3a40e7-de5a-4a36-a22a-511c2d77f826" providerId="ADAL" clId="{97D56D59-C768-4F2A-8639-44D4DB36344F}" dt="2021-08-24T20:49:44.629" v="3"/>
        <pc:sldMkLst>
          <pc:docMk/>
          <pc:sldMk cId="579505440" sldId="302"/>
        </pc:sldMkLst>
      </pc:sldChg>
      <pc:sldChg chg="del">
        <pc:chgData name="William" userId="7d3a40e7-de5a-4a36-a22a-511c2d77f826" providerId="ADAL" clId="{97D56D59-C768-4F2A-8639-44D4DB36344F}" dt="2021-08-24T20:52:45.593" v="419" actId="47"/>
        <pc:sldMkLst>
          <pc:docMk/>
          <pc:sldMk cId="4026495361" sldId="303"/>
        </pc:sldMkLst>
      </pc:sldChg>
      <pc:sldChg chg="ord">
        <pc:chgData name="William" userId="7d3a40e7-de5a-4a36-a22a-511c2d77f826" providerId="ADAL" clId="{97D56D59-C768-4F2A-8639-44D4DB36344F}" dt="2021-08-24T20:49:34.386" v="1"/>
        <pc:sldMkLst>
          <pc:docMk/>
          <pc:sldMk cId="3538688670" sldId="304"/>
        </pc:sldMkLst>
      </pc:sldChg>
      <pc:sldChg chg="modSp mod">
        <pc:chgData name="William" userId="7d3a40e7-de5a-4a36-a22a-511c2d77f826" providerId="ADAL" clId="{97D56D59-C768-4F2A-8639-44D4DB36344F}" dt="2021-08-25T12:42:11.707" v="883" actId="20577"/>
        <pc:sldMkLst>
          <pc:docMk/>
          <pc:sldMk cId="4118900938" sldId="305"/>
        </pc:sldMkLst>
        <pc:spChg chg="mod">
          <ac:chgData name="William" userId="7d3a40e7-de5a-4a36-a22a-511c2d77f826" providerId="ADAL" clId="{97D56D59-C768-4F2A-8639-44D4DB36344F}" dt="2021-08-24T20:55:23.315" v="877" actId="20577"/>
          <ac:spMkLst>
            <pc:docMk/>
            <pc:sldMk cId="4118900938" sldId="305"/>
            <ac:spMk id="3" creationId="{B980361A-9700-E74F-AD95-A5A659FB3537}"/>
          </ac:spMkLst>
        </pc:spChg>
        <pc:spChg chg="mod">
          <ac:chgData name="William" userId="7d3a40e7-de5a-4a36-a22a-511c2d77f826" providerId="ADAL" clId="{97D56D59-C768-4F2A-8639-44D4DB36344F}" dt="2021-08-25T12:42:11.707" v="883" actId="20577"/>
          <ac:spMkLst>
            <pc:docMk/>
            <pc:sldMk cId="4118900938" sldId="305"/>
            <ac:spMk id="4" creationId="{070B8EAA-301E-8C48-B6D8-0E80BFFA9FE3}"/>
          </ac:spMkLst>
        </pc:spChg>
      </pc:sldChg>
      <pc:sldChg chg="del">
        <pc:chgData name="William" userId="7d3a40e7-de5a-4a36-a22a-511c2d77f826" providerId="ADAL" clId="{97D56D59-C768-4F2A-8639-44D4DB36344F}" dt="2021-08-24T20:52:30.486" v="416" actId="47"/>
        <pc:sldMkLst>
          <pc:docMk/>
          <pc:sldMk cId="3143667793" sldId="315"/>
        </pc:sldMkLst>
      </pc:sldChg>
      <pc:sldChg chg="del">
        <pc:chgData name="William" userId="7d3a40e7-de5a-4a36-a22a-511c2d77f826" providerId="ADAL" clId="{97D56D59-C768-4F2A-8639-44D4DB36344F}" dt="2021-08-24T20:52:32.140" v="417" actId="47"/>
        <pc:sldMkLst>
          <pc:docMk/>
          <pc:sldMk cId="1281272419" sldId="316"/>
        </pc:sldMkLst>
      </pc:sldChg>
      <pc:sldChg chg="modSp mod">
        <pc:chgData name="William" userId="7d3a40e7-de5a-4a36-a22a-511c2d77f826" providerId="ADAL" clId="{97D56D59-C768-4F2A-8639-44D4DB36344F}" dt="2021-08-24T20:52:23.680" v="415" actId="20577"/>
        <pc:sldMkLst>
          <pc:docMk/>
          <pc:sldMk cId="117080663" sldId="321"/>
        </pc:sldMkLst>
        <pc:spChg chg="mod">
          <ac:chgData name="William" userId="7d3a40e7-de5a-4a36-a22a-511c2d77f826" providerId="ADAL" clId="{97D56D59-C768-4F2A-8639-44D4DB36344F}" dt="2021-08-24T20:52:23.680" v="415" actId="20577"/>
          <ac:spMkLst>
            <pc:docMk/>
            <pc:sldMk cId="117080663" sldId="321"/>
            <ac:spMk id="2" creationId="{1226EAF4-DC33-2043-84BD-D8375063F130}"/>
          </ac:spMkLst>
        </pc:spChg>
        <pc:spChg chg="mod">
          <ac:chgData name="William" userId="7d3a40e7-de5a-4a36-a22a-511c2d77f826" providerId="ADAL" clId="{97D56D59-C768-4F2A-8639-44D4DB36344F}" dt="2021-08-24T20:50:09.885" v="39" actId="20577"/>
          <ac:spMkLst>
            <pc:docMk/>
            <pc:sldMk cId="117080663" sldId="321"/>
            <ac:spMk id="4" creationId="{B9FD4A87-1F82-7B47-AC2B-89DC850F45B5}"/>
          </ac:spMkLst>
        </pc:spChg>
      </pc:sldChg>
      <pc:sldChg chg="add del">
        <pc:chgData name="William" userId="7d3a40e7-de5a-4a36-a22a-511c2d77f826" providerId="ADAL" clId="{97D56D59-C768-4F2A-8639-44D4DB36344F}" dt="2021-08-24T20:56:00.037" v="879" actId="47"/>
        <pc:sldMkLst>
          <pc:docMk/>
          <pc:sldMk cId="1317596884" sldId="322"/>
        </pc:sldMkLst>
      </pc:sldChg>
      <pc:sldChg chg="add">
        <pc:chgData name="William" userId="7d3a40e7-de5a-4a36-a22a-511c2d77f826" providerId="ADAL" clId="{97D56D59-C768-4F2A-8639-44D4DB36344F}" dt="2021-08-24T20:55:46.924" v="878"/>
        <pc:sldMkLst>
          <pc:docMk/>
          <pc:sldMk cId="4004631902" sldId="323"/>
        </pc:sldMkLst>
      </pc:sldChg>
      <pc:sldChg chg="add">
        <pc:chgData name="William" userId="7d3a40e7-de5a-4a36-a22a-511c2d77f826" providerId="ADAL" clId="{97D56D59-C768-4F2A-8639-44D4DB36344F}" dt="2021-08-24T20:55:46.924" v="878"/>
        <pc:sldMkLst>
          <pc:docMk/>
          <pc:sldMk cId="2801692697" sldId="324"/>
        </pc:sldMkLst>
      </pc:sldChg>
    </pc:docChg>
  </pc:docChgLst>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7D56D59-C768-4F2A-8639-44D4DB36344F}"/>
    <pc:docChg chg="modSld">
      <pc:chgData name="Shumaker, William" userId="7d3a40e7-de5a-4a36-a22a-511c2d77f826" providerId="ADAL" clId="{97D56D59-C768-4F2A-8639-44D4DB36344F}" dt="2021-08-25T16:47:34.153" v="6" actId="20577"/>
      <pc:docMkLst>
        <pc:docMk/>
      </pc:docMkLst>
      <pc:sldChg chg="modSp mod">
        <pc:chgData name="Shumaker, William" userId="7d3a40e7-de5a-4a36-a22a-511c2d77f826" providerId="ADAL" clId="{97D56D59-C768-4F2A-8639-44D4DB36344F}" dt="2021-08-25T16:47:34.153" v="6" actId="20577"/>
        <pc:sldMkLst>
          <pc:docMk/>
          <pc:sldMk cId="3538688670" sldId="304"/>
        </pc:sldMkLst>
        <pc:spChg chg="mod">
          <ac:chgData name="Shumaker, William" userId="7d3a40e7-de5a-4a36-a22a-511c2d77f826" providerId="ADAL" clId="{97D56D59-C768-4F2A-8639-44D4DB36344F}" dt="2021-08-25T16:47:34.153" v="6" actId="20577"/>
          <ac:spMkLst>
            <pc:docMk/>
            <pc:sldMk cId="3538688670" sldId="304"/>
            <ac:spMk id="3" creationId="{B941637E-2E94-6546-9B6E-7F74563EF116}"/>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8/25/2021</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Arial" panose="020B0604020202020204" pitchFamily="34" charset="0"/>
                <a:cs typeface="Arial" panose="020B0604020202020204" pitchFamily="34" charset="0"/>
              </a:rPr>
              <a:t>Preliminary 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623004"/>
            <a:ext cx="7908185" cy="841990"/>
          </a:xfrm>
        </p:spPr>
        <p:txBody>
          <a:bodyPr/>
          <a:lstStyle/>
          <a:p>
            <a:r>
              <a:rPr lang="en-US" dirty="0"/>
              <a:t>Please direct all comments and questions to staff using the </a:t>
            </a:r>
            <a:r>
              <a:rPr lang="en-US" dirty="0" err="1"/>
              <a:t>PublicInput</a:t>
            </a:r>
            <a:r>
              <a:rPr lang="en-US" dirty="0"/>
              <a:t> portal for N State St.  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Glascock St, Edmund St, and N King Charles Rd are the closest completed traffic calming project to you.  We encourage </a:t>
            </a:r>
            <a:r>
              <a:rPr lang="en-US" sz="1600">
                <a:solidFill>
                  <a:srgbClr val="78AA00"/>
                </a:solidFill>
              </a:rPr>
              <a:t>you to </a:t>
            </a:r>
            <a:r>
              <a:rPr lang="en-US" sz="1600" dirty="0">
                <a:solidFill>
                  <a:srgbClr val="78AA00"/>
                </a:solidFill>
              </a:rPr>
              <a:t>drive </a:t>
            </a:r>
            <a:r>
              <a:rPr lang="en-US" sz="1600">
                <a:solidFill>
                  <a:srgbClr val="78AA00"/>
                </a:solidFill>
              </a:rPr>
              <a:t>these streets for </a:t>
            </a:r>
            <a:r>
              <a:rPr lang="en-US" sz="1600" dirty="0">
                <a:solidFill>
                  <a:srgbClr val="78AA00"/>
                </a:solidFill>
              </a:rPr>
              <a:t>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2" name="Picture 1">
            <a:extLst>
              <a:ext uri="{FF2B5EF4-FFF2-40B4-BE49-F238E27FC236}">
                <a16:creationId xmlns:a16="http://schemas.microsoft.com/office/drawing/2014/main" id="{0640AFCF-838E-416F-8CFB-175031B39A84}"/>
              </a:ext>
            </a:extLst>
          </p:cNvPr>
          <p:cNvPicPr>
            <a:picLocks noChangeAspect="1"/>
          </p:cNvPicPr>
          <p:nvPr/>
        </p:nvPicPr>
        <p:blipFill>
          <a:blip r:embed="rId2"/>
          <a:stretch>
            <a:fillRect/>
          </a:stretch>
        </p:blipFill>
        <p:spPr>
          <a:xfrm>
            <a:off x="2823613" y="878617"/>
            <a:ext cx="3496771" cy="4154523"/>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26EAF4-DC33-2043-84BD-D8375063F130}"/>
              </a:ext>
            </a:extLst>
          </p:cNvPr>
          <p:cNvSpPr>
            <a:spLocks noGrp="1"/>
          </p:cNvSpPr>
          <p:nvPr>
            <p:ph type="body" sz="quarter" idx="11"/>
          </p:nvPr>
        </p:nvSpPr>
        <p:spPr>
          <a:xfrm>
            <a:off x="453564" y="1642508"/>
            <a:ext cx="7718886" cy="3324925"/>
          </a:xfrm>
        </p:spPr>
        <p:txBody>
          <a:bodyPr/>
          <a:lstStyle/>
          <a:p>
            <a:pPr marL="342900" indent="-342900">
              <a:buFont typeface="Arial" panose="020B0604020202020204" pitchFamily="34" charset="0"/>
              <a:buChar char="•"/>
            </a:pPr>
            <a:r>
              <a:rPr lang="en-US" sz="2000" dirty="0"/>
              <a:t>Based on the characteristics of N State St and the Long-Term Bikeway Plan showing bike lanes, speed humps have been deemed the most appropriate traffic calming treatment.</a:t>
            </a:r>
          </a:p>
          <a:p>
            <a:pPr marL="342900" indent="-342900">
              <a:buFont typeface="Arial" panose="020B0604020202020204" pitchFamily="34" charset="0"/>
              <a:buChar char="•"/>
            </a:pPr>
            <a:r>
              <a:rPr lang="en-US" sz="2000" dirty="0"/>
              <a:t>The speed humps have been placed at approximately 500’ – 600’ spacing to achieve the project goal.</a:t>
            </a:r>
            <a:endParaRPr lang="en-US" dirty="0"/>
          </a:p>
        </p:txBody>
      </p:sp>
      <p:sp>
        <p:nvSpPr>
          <p:cNvPr id="4" name="Title 3">
            <a:extLst>
              <a:ext uri="{FF2B5EF4-FFF2-40B4-BE49-F238E27FC236}">
                <a16:creationId xmlns:a16="http://schemas.microsoft.com/office/drawing/2014/main" id="{B9FD4A87-1F82-7B47-AC2B-89DC850F45B5}"/>
              </a:ext>
            </a:extLst>
          </p:cNvPr>
          <p:cNvSpPr>
            <a:spLocks noGrp="1"/>
          </p:cNvSpPr>
          <p:nvPr>
            <p:ph type="title"/>
          </p:nvPr>
        </p:nvSpPr>
        <p:spPr>
          <a:xfrm>
            <a:off x="928468" y="362476"/>
            <a:ext cx="7301132" cy="590551"/>
          </a:xfrm>
        </p:spPr>
        <p:txBody>
          <a:bodyPr/>
          <a:lstStyle/>
          <a:p>
            <a:pPr algn="ctr"/>
            <a:r>
              <a:rPr lang="en-US" dirty="0"/>
              <a:t>Treatment Selection and Spacing</a:t>
            </a:r>
          </a:p>
        </p:txBody>
      </p:sp>
    </p:spTree>
    <p:extLst>
      <p:ext uri="{BB962C8B-B14F-4D97-AF65-F5344CB8AC3E}">
        <p14:creationId xmlns:p14="http://schemas.microsoft.com/office/powerpoint/2010/main" val="11708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1" y="391328"/>
            <a:ext cx="9144000" cy="590551"/>
          </a:xfrm>
        </p:spPr>
        <p:txBody>
          <a:bodyPr/>
          <a:lstStyle/>
          <a:p>
            <a:pPr algn="ctr"/>
            <a:r>
              <a:rPr lang="en-US" dirty="0"/>
              <a:t>Speed Humps</a:t>
            </a:r>
            <a:br>
              <a:rPr lang="en-US" dirty="0"/>
            </a:br>
            <a:r>
              <a:rPr lang="en-US" dirty="0"/>
              <a:t>(vertical)</a:t>
            </a:r>
          </a:p>
        </p:txBody>
      </p:sp>
      <p:pic>
        <p:nvPicPr>
          <p:cNvPr id="22" name="Picture Placeholder 21">
            <a:extLst>
              <a:ext uri="{FF2B5EF4-FFF2-40B4-BE49-F238E27FC236}">
                <a16:creationId xmlns:a16="http://schemas.microsoft.com/office/drawing/2014/main" id="{A3C68716-289B-4356-9B25-0CB13659BBAC}"/>
              </a:ext>
            </a:extLst>
          </p:cNvPr>
          <p:cNvPicPr>
            <a:picLocks noGrp="1" noChangeAspect="1"/>
          </p:cNvPicPr>
          <p:nvPr>
            <p:ph type="pic" sz="quarter" idx="10"/>
          </p:nvPr>
        </p:nvPicPr>
        <p:blipFill rotWithShape="1">
          <a:blip r:embed="rId2"/>
          <a:srcRect l="55" b="4559"/>
          <a:stretch/>
        </p:blipFill>
        <p:spPr>
          <a:xfrm>
            <a:off x="1148510" y="1573698"/>
            <a:ext cx="6846977" cy="3360291"/>
          </a:xfrm>
        </p:spPr>
      </p:pic>
    </p:spTree>
    <p:extLst>
      <p:ext uri="{BB962C8B-B14F-4D97-AF65-F5344CB8AC3E}">
        <p14:creationId xmlns:p14="http://schemas.microsoft.com/office/powerpoint/2010/main" val="11320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721216" y="2125873"/>
            <a:ext cx="3393583" cy="3046918"/>
          </a:xfrm>
        </p:spPr>
        <p:txBody>
          <a:bodyPr/>
          <a:lstStyle/>
          <a:p>
            <a:pPr marL="342900" indent="-342900">
              <a:buFont typeface="Arial" panose="020B0604020202020204" pitchFamily="34" charset="0"/>
              <a:buChar char="•"/>
            </a:pPr>
            <a:r>
              <a:rPr lang="en-US" sz="1800" dirty="0"/>
              <a:t>Can be the most effective</a:t>
            </a:r>
          </a:p>
          <a:p>
            <a:pPr marL="342900" indent="-342900">
              <a:buFont typeface="Arial" panose="020B0604020202020204" pitchFamily="34" charset="0"/>
              <a:buChar char="•"/>
            </a:pPr>
            <a:r>
              <a:rPr lang="en-US" sz="1800" dirty="0"/>
              <a:t>Fast installation time/Less impact during construction</a:t>
            </a:r>
          </a:p>
          <a:p>
            <a:pPr marL="342900" indent="-342900">
              <a:buFont typeface="Arial" panose="020B0604020202020204" pitchFamily="34" charset="0"/>
              <a:buChar char="•"/>
            </a:pPr>
            <a:r>
              <a:rPr lang="en-US" sz="1800" dirty="0"/>
              <a:t>Versatile placement options based on compact footprint</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598008"/>
            <a:ext cx="2112248" cy="477962"/>
          </a:xfrm>
        </p:spPr>
        <p:txBody>
          <a:bodyPr/>
          <a:lstStyle/>
          <a:p>
            <a:r>
              <a:rPr lang="en-US" sz="2400" u="sng" dirty="0"/>
              <a:t>Pros</a:t>
            </a:r>
          </a:p>
        </p:txBody>
      </p:sp>
      <p:sp>
        <p:nvSpPr>
          <p:cNvPr id="4" name="Title 3">
            <a:extLst>
              <a:ext uri="{FF2B5EF4-FFF2-40B4-BE49-F238E27FC236}">
                <a16:creationId xmlns:a16="http://schemas.microsoft.com/office/drawing/2014/main" id="{29338D8A-E1DC-AF47-9EB9-E929B822D215}"/>
              </a:ext>
            </a:extLst>
          </p:cNvPr>
          <p:cNvSpPr>
            <a:spLocks noGrp="1"/>
          </p:cNvSpPr>
          <p:nvPr>
            <p:ph type="title"/>
          </p:nvPr>
        </p:nvSpPr>
        <p:spPr>
          <a:xfrm>
            <a:off x="0" y="394018"/>
            <a:ext cx="9144000" cy="590551"/>
          </a:xfrm>
        </p:spPr>
        <p:txBody>
          <a:bodyPr/>
          <a:lstStyle/>
          <a:p>
            <a:pPr algn="ctr"/>
            <a:r>
              <a:rPr lang="en-US" dirty="0"/>
              <a:t>Speed Humps</a:t>
            </a:r>
            <a:br>
              <a:rPr lang="en-US" dirty="0"/>
            </a:br>
            <a:r>
              <a:rPr lang="en-US" dirty="0"/>
              <a:t>(vertical)</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54571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48895" y="2075970"/>
            <a:ext cx="3593206" cy="2441694"/>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dirty="0">
                <a:latin typeface="Arial" panose="020B0604020202020204" pitchFamily="34" charset="0"/>
              </a:rPr>
              <a:t>Impact to driving comfort</a:t>
            </a:r>
          </a:p>
          <a:p>
            <a:pPr marL="342900" indent="-342900">
              <a:spcBef>
                <a:spcPts val="984"/>
              </a:spcBef>
              <a:buFont typeface="Arial" panose="020B0604020202020204" pitchFamily="34" charset="0"/>
              <a:buChar char="•"/>
            </a:pPr>
            <a:r>
              <a:rPr lang="en-US" dirty="0">
                <a:latin typeface="Arial" panose="020B0604020202020204" pitchFamily="34" charset="0"/>
              </a:rPr>
              <a:t>Creates slight delay in emergency service’s response times</a:t>
            </a:r>
          </a:p>
          <a:p>
            <a:pPr marL="457200" indent="-457200" algn="l">
              <a:buFont typeface="Arial" panose="020B0604020202020204" pitchFamily="34" charset="0"/>
              <a:buChar char="•"/>
            </a:pPr>
            <a:endParaRPr lang="en-US" sz="2800" dirty="0">
              <a:solidFill>
                <a:srgbClr val="A9C23F"/>
              </a:solidFill>
            </a:endParaRPr>
          </a:p>
        </p:txBody>
      </p:sp>
    </p:spTree>
    <p:extLst>
      <p:ext uri="{BB962C8B-B14F-4D97-AF65-F5344CB8AC3E}">
        <p14:creationId xmlns:p14="http://schemas.microsoft.com/office/powerpoint/2010/main" val="392170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246185" y="1610593"/>
            <a:ext cx="8623495" cy="3161763"/>
          </a:xfrm>
        </p:spPr>
        <p:txBody>
          <a:bodyPr/>
          <a:lstStyle/>
          <a:p>
            <a:pPr marL="342900" indent="-342900">
              <a:buFont typeface="Arial" panose="020B0604020202020204" pitchFamily="34" charset="0"/>
              <a:buChar char="•"/>
            </a:pPr>
            <a:r>
              <a:rPr lang="en-US" dirty="0"/>
              <a:t>Based on observations felt that a speed hump was a better use of funds and treatment as opposed to the raised crosswalk.</a:t>
            </a:r>
          </a:p>
          <a:p>
            <a:pPr marL="800100" lvl="1" indent="-342900">
              <a:buFont typeface="Arial" panose="020B0604020202020204" pitchFamily="34" charset="0"/>
              <a:buChar char="•"/>
            </a:pPr>
            <a:r>
              <a:rPr lang="en-US" sz="1800" dirty="0"/>
              <a:t>Staff evaluated and agreed that a speed hump would be a viable alternate choice in this location.  The proximity to the curb ramps will still increase pedestrians crossing in this location, while also being a better treatment for any future bike lane retrofits.</a:t>
            </a:r>
            <a:endParaRPr lang="en-US" dirty="0"/>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87331"/>
            <a:ext cx="9144000" cy="590551"/>
          </a:xfrm>
        </p:spPr>
        <p:txBody>
          <a:bodyPr/>
          <a:lstStyle/>
          <a:p>
            <a:pPr algn="ctr"/>
            <a:r>
              <a:rPr lang="en-US" dirty="0"/>
              <a:t>Design Comments from the</a:t>
            </a:r>
            <a:br>
              <a:rPr lang="en-US" dirty="0"/>
            </a:br>
            <a:r>
              <a:rPr lang="en-US" dirty="0"/>
              <a:t>Neighborhood</a:t>
            </a:r>
          </a:p>
        </p:txBody>
      </p:sp>
    </p:spTree>
    <p:extLst>
      <p:ext uri="{BB962C8B-B14F-4D97-AF65-F5344CB8AC3E}">
        <p14:creationId xmlns:p14="http://schemas.microsoft.com/office/powerpoint/2010/main" val="411890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400463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will be the same as the First Ballot.</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Participation Minimum: 50%</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Participation Minimum: 25%</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3.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59" ma:contentTypeDescription="" ma:contentTypeScope="" ma:versionID="095d5e5fc28451ef76f1b98680518898">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b6e36ecdef0c8d2fba64ec751840a6e3"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7C622A3-C2B2-4227-94AD-7D58D728FDA1}"/>
</file>

<file path=customXml/itemProps4.xml><?xml version="1.0" encoding="utf-8"?>
<ds:datastoreItem xmlns:ds="http://schemas.openxmlformats.org/officeDocument/2006/customXml" ds:itemID="{90AADE47-27C8-43CE-92AC-932547AAC816}"/>
</file>

<file path=docProps/app.xml><?xml version="1.0" encoding="utf-8"?>
<Properties xmlns="http://schemas.openxmlformats.org/officeDocument/2006/extended-properties" xmlns:vt="http://schemas.openxmlformats.org/officeDocument/2006/docPropsVTypes">
  <Template/>
  <TotalTime>21449</TotalTime>
  <Words>419</Words>
  <Application>Microsoft Office PowerPoint</Application>
  <PresentationFormat>On-screen Show (16:9)</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Treatment Selection and Spacing</vt:lpstr>
      <vt:lpstr>Speed Humps (vertical)</vt:lpstr>
      <vt:lpstr>Speed Humps (vertical)</vt:lpstr>
      <vt:lpstr>Design Comments from the Neighborhood</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164</cp:revision>
  <dcterms:created xsi:type="dcterms:W3CDTF">2016-11-08T17:14:47Z</dcterms:created>
  <dcterms:modified xsi:type="dcterms:W3CDTF">2021-08-25T16:47:34Z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ies>
</file>