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7"/>
  </p:notesMasterIdLst>
  <p:handoutMasterIdLst>
    <p:handoutMasterId r:id="rId18"/>
  </p:handoutMasterIdLst>
  <p:sldIdLst>
    <p:sldId id="317" r:id="rId6"/>
    <p:sldId id="304" r:id="rId7"/>
    <p:sldId id="302" r:id="rId8"/>
    <p:sldId id="315" r:id="rId9"/>
    <p:sldId id="316" r:id="rId10"/>
    <p:sldId id="322" r:id="rId11"/>
    <p:sldId id="323" r:id="rId12"/>
    <p:sldId id="305" r:id="rId13"/>
    <p:sldId id="325" r:id="rId14"/>
    <p:sldId id="326" r:id="rId15"/>
    <p:sldId id="30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02E4C-D324-4192-A99C-ADBBDF823583}" v="1" dt="2023-08-18T17:47:08.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BF002E4C-D324-4192-A99C-ADBBDF823583}"/>
    <pc:docChg chg="undo custSel delSld modSld">
      <pc:chgData name="Shumaker, William" userId="7d3a40e7-de5a-4a36-a22a-511c2d77f826" providerId="ADAL" clId="{BF002E4C-D324-4192-A99C-ADBBDF823583}" dt="2023-08-18T18:09:07.445" v="692" actId="20577"/>
      <pc:docMkLst>
        <pc:docMk/>
      </pc:docMkLst>
      <pc:sldChg chg="addSp delSp modSp mod">
        <pc:chgData name="Shumaker, William" userId="7d3a40e7-de5a-4a36-a22a-511c2d77f826" providerId="ADAL" clId="{BF002E4C-D324-4192-A99C-ADBBDF823583}" dt="2023-08-18T17:47:08.880" v="17"/>
        <pc:sldMkLst>
          <pc:docMk/>
          <pc:sldMk cId="579505440" sldId="302"/>
        </pc:sldMkLst>
        <pc:picChg chg="del">
          <ac:chgData name="Shumaker, William" userId="7d3a40e7-de5a-4a36-a22a-511c2d77f826" providerId="ADAL" clId="{BF002E4C-D324-4192-A99C-ADBBDF823583}" dt="2023-08-18T17:47:00.419" v="16" actId="478"/>
          <ac:picMkLst>
            <pc:docMk/>
            <pc:sldMk cId="579505440" sldId="302"/>
            <ac:picMk id="2" creationId="{55B47176-38CA-B6B9-176D-00A54127107A}"/>
          </ac:picMkLst>
        </pc:picChg>
        <pc:picChg chg="add mod">
          <ac:chgData name="Shumaker, William" userId="7d3a40e7-de5a-4a36-a22a-511c2d77f826" providerId="ADAL" clId="{BF002E4C-D324-4192-A99C-ADBBDF823583}" dt="2023-08-18T17:47:08.880" v="17"/>
          <ac:picMkLst>
            <pc:docMk/>
            <pc:sldMk cId="579505440" sldId="302"/>
            <ac:picMk id="3" creationId="{132E262C-089E-8A10-C741-9030E6834B70}"/>
          </ac:picMkLst>
        </pc:picChg>
      </pc:sldChg>
      <pc:sldChg chg="modSp mod">
        <pc:chgData name="Shumaker, William" userId="7d3a40e7-de5a-4a36-a22a-511c2d77f826" providerId="ADAL" clId="{BF002E4C-D324-4192-A99C-ADBBDF823583}" dt="2023-08-18T17:46:56.122" v="15" actId="20577"/>
        <pc:sldMkLst>
          <pc:docMk/>
          <pc:sldMk cId="3538688670" sldId="304"/>
        </pc:sldMkLst>
        <pc:spChg chg="mod">
          <ac:chgData name="Shumaker, William" userId="7d3a40e7-de5a-4a36-a22a-511c2d77f826" providerId="ADAL" clId="{BF002E4C-D324-4192-A99C-ADBBDF823583}" dt="2023-08-18T17:46:56.122" v="15" actId="20577"/>
          <ac:spMkLst>
            <pc:docMk/>
            <pc:sldMk cId="3538688670" sldId="304"/>
            <ac:spMk id="3" creationId="{B941637E-2E94-6546-9B6E-7F74563EF116}"/>
          </ac:spMkLst>
        </pc:spChg>
      </pc:sldChg>
      <pc:sldChg chg="modSp mod">
        <pc:chgData name="Shumaker, William" userId="7d3a40e7-de5a-4a36-a22a-511c2d77f826" providerId="ADAL" clId="{BF002E4C-D324-4192-A99C-ADBBDF823583}" dt="2023-08-18T18:07:40.658" v="680" actId="1076"/>
        <pc:sldMkLst>
          <pc:docMk/>
          <pc:sldMk cId="4118900938" sldId="305"/>
        </pc:sldMkLst>
        <pc:spChg chg="mod">
          <ac:chgData name="Shumaker, William" userId="7d3a40e7-de5a-4a36-a22a-511c2d77f826" providerId="ADAL" clId="{BF002E4C-D324-4192-A99C-ADBBDF823583}" dt="2023-08-18T18:07:37.889" v="679" actId="1076"/>
          <ac:spMkLst>
            <pc:docMk/>
            <pc:sldMk cId="4118900938" sldId="305"/>
            <ac:spMk id="3" creationId="{B980361A-9700-E74F-AD95-A5A659FB3537}"/>
          </ac:spMkLst>
        </pc:spChg>
        <pc:spChg chg="mod">
          <ac:chgData name="Shumaker, William" userId="7d3a40e7-de5a-4a36-a22a-511c2d77f826" providerId="ADAL" clId="{BF002E4C-D324-4192-A99C-ADBBDF823583}" dt="2023-08-18T18:07:40.658" v="680" actId="1076"/>
          <ac:spMkLst>
            <pc:docMk/>
            <pc:sldMk cId="4118900938" sldId="305"/>
            <ac:spMk id="4" creationId="{070B8EAA-301E-8C48-B6D8-0E80BFFA9FE3}"/>
          </ac:spMkLst>
        </pc:spChg>
      </pc:sldChg>
      <pc:sldChg chg="modSp mod">
        <pc:chgData name="Shumaker, William" userId="7d3a40e7-de5a-4a36-a22a-511c2d77f826" providerId="ADAL" clId="{BF002E4C-D324-4192-A99C-ADBBDF823583}" dt="2023-08-18T18:09:07.445" v="692" actId="20577"/>
        <pc:sldMkLst>
          <pc:docMk/>
          <pc:sldMk cId="3094553167" sldId="309"/>
        </pc:sldMkLst>
        <pc:spChg chg="mod">
          <ac:chgData name="Shumaker, William" userId="7d3a40e7-de5a-4a36-a22a-511c2d77f826" providerId="ADAL" clId="{BF002E4C-D324-4192-A99C-ADBBDF823583}" dt="2023-08-18T18:09:07.445" v="692" actId="20577"/>
          <ac:spMkLst>
            <pc:docMk/>
            <pc:sldMk cId="3094553167" sldId="309"/>
            <ac:spMk id="2" creationId="{4A6B1884-782C-9E48-8BF7-054D16D9C4C9}"/>
          </ac:spMkLst>
        </pc:spChg>
      </pc:sldChg>
      <pc:sldChg chg="del">
        <pc:chgData name="Shumaker, William" userId="7d3a40e7-de5a-4a36-a22a-511c2d77f826" providerId="ADAL" clId="{BF002E4C-D324-4192-A99C-ADBBDF823583}" dt="2023-08-18T18:08:59.331" v="681" actId="47"/>
        <pc:sldMkLst>
          <pc:docMk/>
          <pc:sldMk cId="1827396203" sldId="327"/>
        </pc:sldMkLst>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8/18/2023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a:t>
            </a:r>
            <a:r>
              <a:rPr lang="en-US"/>
              <a:t>for E Martin St.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Oakwood Ave, N King Charles Rd, Glascock St and Bennett St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132E262C-089E-8A10-C741-9030E6834B70}"/>
              </a:ext>
            </a:extLst>
          </p:cNvPr>
          <p:cNvPicPr>
            <a:picLocks noChangeAspect="1"/>
          </p:cNvPicPr>
          <p:nvPr/>
        </p:nvPicPr>
        <p:blipFill>
          <a:blip r:embed="rId2"/>
          <a:stretch>
            <a:fillRect/>
          </a:stretch>
        </p:blipFill>
        <p:spPr>
          <a:xfrm>
            <a:off x="2102688" y="1160867"/>
            <a:ext cx="4938623" cy="3709678"/>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Neighborhood Traffic Circle</a:t>
            </a:r>
            <a:br>
              <a:rPr lang="en-US" dirty="0"/>
            </a:br>
            <a:r>
              <a:rPr lang="en-US" dirty="0"/>
              <a:t>(horizontal)</a:t>
            </a:r>
          </a:p>
        </p:txBody>
      </p:sp>
      <p:sp>
        <p:nvSpPr>
          <p:cNvPr id="7" name="TextBox 6">
            <a:extLst>
              <a:ext uri="{FF2B5EF4-FFF2-40B4-BE49-F238E27FC236}">
                <a16:creationId xmlns:a16="http://schemas.microsoft.com/office/drawing/2014/main" id="{C9D45AEF-D6B2-4C07-A648-A8FDA2F28B4C}"/>
              </a:ext>
            </a:extLst>
          </p:cNvPr>
          <p:cNvSpPr txBox="1"/>
          <p:nvPr/>
        </p:nvSpPr>
        <p:spPr>
          <a:xfrm>
            <a:off x="893298" y="4237561"/>
            <a:ext cx="3453619" cy="646331"/>
          </a:xfrm>
          <a:prstGeom prst="rect">
            <a:avLst/>
          </a:prstGeom>
        </p:spPr>
        <p:txBody>
          <a:bodyPr vert="horz" wrap="square" rtlCol="0">
            <a:spAutoFit/>
          </a:bodyPr>
          <a:lstStyle/>
          <a:p>
            <a:pPr algn="l"/>
            <a:r>
              <a:rPr lang="en-US" sz="1200" dirty="0">
                <a:solidFill>
                  <a:srgbClr val="A9C23F"/>
                </a:solidFill>
              </a:rPr>
              <a:t>*Neighborhood Traffic Circle to be placed within existing curb lines – no impacts outside of existing roadway</a:t>
            </a:r>
          </a:p>
        </p:txBody>
      </p:sp>
      <p:pic>
        <p:nvPicPr>
          <p:cNvPr id="2" name="Picture 1">
            <a:extLst>
              <a:ext uri="{FF2B5EF4-FFF2-40B4-BE49-F238E27FC236}">
                <a16:creationId xmlns:a16="http://schemas.microsoft.com/office/drawing/2014/main" id="{8ED2B4DE-F902-4FC3-AC04-474F6B34B0A2}"/>
              </a:ext>
            </a:extLst>
          </p:cNvPr>
          <p:cNvPicPr>
            <a:picLocks noChangeAspect="1"/>
          </p:cNvPicPr>
          <p:nvPr/>
        </p:nvPicPr>
        <p:blipFill>
          <a:blip r:embed="rId2"/>
          <a:stretch>
            <a:fillRect/>
          </a:stretch>
        </p:blipFill>
        <p:spPr>
          <a:xfrm>
            <a:off x="3928519" y="1668564"/>
            <a:ext cx="4246247" cy="2514225"/>
          </a:xfrm>
          <a:prstGeom prst="rect">
            <a:avLst/>
          </a:prstGeom>
        </p:spPr>
      </p:pic>
      <p:pic>
        <p:nvPicPr>
          <p:cNvPr id="5" name="Picture 4">
            <a:extLst>
              <a:ext uri="{FF2B5EF4-FFF2-40B4-BE49-F238E27FC236}">
                <a16:creationId xmlns:a16="http://schemas.microsoft.com/office/drawing/2014/main" id="{6E88B93B-51B7-41F7-8BA0-6D72E0026DA1}"/>
              </a:ext>
            </a:extLst>
          </p:cNvPr>
          <p:cNvPicPr>
            <a:picLocks noChangeAspect="1"/>
          </p:cNvPicPr>
          <p:nvPr/>
        </p:nvPicPr>
        <p:blipFill>
          <a:blip r:embed="rId3"/>
          <a:stretch>
            <a:fillRect/>
          </a:stretch>
        </p:blipFill>
        <p:spPr>
          <a:xfrm>
            <a:off x="969234" y="1668563"/>
            <a:ext cx="2952797" cy="2514225"/>
          </a:xfrm>
          <a:prstGeom prst="rect">
            <a:avLst/>
          </a:prstGeom>
        </p:spPr>
      </p:pic>
    </p:spTree>
    <p:extLst>
      <p:ext uri="{BB962C8B-B14F-4D97-AF65-F5344CB8AC3E}">
        <p14:creationId xmlns:p14="http://schemas.microsoft.com/office/powerpoint/2010/main" val="306964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302653" y="2186613"/>
            <a:ext cx="4360984" cy="3046918"/>
          </a:xfrm>
        </p:spPr>
        <p:txBody>
          <a:bodyPr/>
          <a:lstStyle/>
          <a:p>
            <a:pPr marL="342900" indent="-342900">
              <a:buFont typeface="Arial" panose="020B0604020202020204" pitchFamily="34" charset="0"/>
              <a:buChar char="•"/>
            </a:pPr>
            <a:r>
              <a:rPr lang="en-US" sz="1750" dirty="0"/>
              <a:t>Helps decrease speed of vehicles as they enter/drive through the intersection</a:t>
            </a:r>
          </a:p>
          <a:p>
            <a:pPr marL="342900" indent="-342900">
              <a:buFont typeface="Arial" panose="020B0604020202020204" pitchFamily="34" charset="0"/>
              <a:buChar char="•"/>
            </a:pPr>
            <a:r>
              <a:rPr lang="en-US" sz="1750" dirty="0"/>
              <a:t>Helps to reduce the frequency and severity of collisions</a:t>
            </a:r>
          </a:p>
          <a:p>
            <a:pPr marL="342900" indent="-342900">
              <a:buFont typeface="Arial" panose="020B0604020202020204" pitchFamily="34" charset="0"/>
              <a:buChar char="•"/>
            </a:pPr>
            <a:r>
              <a:rPr lang="en-US" sz="1750" dirty="0"/>
              <a:t>Increases safety for pedestrians and cyclists at the intersection</a:t>
            </a:r>
          </a:p>
          <a:p>
            <a:pPr marL="342900" indent="-342900">
              <a:buFont typeface="Arial" panose="020B0604020202020204" pitchFamily="34" charset="0"/>
              <a:buChar char="•"/>
            </a:pPr>
            <a:r>
              <a:rPr lang="en-US" sz="1750" dirty="0"/>
              <a:t>Minimal impact to emergency service’s response times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628395"/>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50041" y="1623090"/>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186613"/>
            <a:ext cx="3593206" cy="1836400"/>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Not all intersections meet the minimum dimensions for installation</a:t>
            </a:r>
          </a:p>
          <a:p>
            <a:pPr marL="342900" indent="-342900">
              <a:spcBef>
                <a:spcPts val="984"/>
              </a:spcBef>
              <a:buFont typeface="Arial" panose="020B0604020202020204" pitchFamily="34" charset="0"/>
              <a:buChar char="•"/>
            </a:pPr>
            <a:r>
              <a:rPr lang="en-US" sz="1750" dirty="0">
                <a:latin typeface="Arial" panose="020B0604020202020204" pitchFamily="34" charset="0"/>
              </a:rPr>
              <a:t>Slightly longer installation time, typical for treatments made of concrete</a:t>
            </a: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Neighborhood Traffic Circle</a:t>
            </a:r>
            <a:br>
              <a:rPr lang="en-US" dirty="0"/>
            </a:br>
            <a:r>
              <a:rPr lang="en-US" dirty="0"/>
              <a:t>(horizontal)</a:t>
            </a:r>
          </a:p>
        </p:txBody>
      </p:sp>
    </p:spTree>
    <p:extLst>
      <p:ext uri="{BB962C8B-B14F-4D97-AF65-F5344CB8AC3E}">
        <p14:creationId xmlns:p14="http://schemas.microsoft.com/office/powerpoint/2010/main" val="343731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353373"/>
            <a:ext cx="8623495" cy="3161763"/>
          </a:xfrm>
        </p:spPr>
        <p:txBody>
          <a:bodyPr/>
          <a:lstStyle/>
          <a:p>
            <a:pPr marL="342900" indent="-342900">
              <a:buFont typeface="Arial" panose="020B0604020202020204" pitchFamily="34" charset="0"/>
              <a:buChar char="•"/>
            </a:pPr>
            <a:r>
              <a:rPr lang="en-US" dirty="0"/>
              <a:t>A majority of comments voiced their support for the neighborhood traffic circles, but at least one neighbor asked we evaluate more speed humps and less traffic circles</a:t>
            </a:r>
          </a:p>
          <a:p>
            <a:pPr marL="800100" lvl="1" indent="-342900">
              <a:buFont typeface="Arial" panose="020B0604020202020204" pitchFamily="34" charset="0"/>
              <a:buChar char="•"/>
            </a:pPr>
            <a:r>
              <a:rPr lang="en-US" dirty="0"/>
              <a:t>Staff evaluated the proposed mix of traffic calming treatments and is recommending the treatment mix remains as shown.  With the narrow lots and seemingly random driveways, physically fitting speed humps along the street is difficult.  Neighborhood traffic circles eliminate the conflict with driveways, work well at slowing drivers down, and increase intersection safety</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92055"/>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3E1F80E2-3B9D-4DAB-BADF-CC88FAF674BE}"/>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C0CE7C4C-6E9D-45CC-8B24-E1B860B8810B}"/>
</file>

<file path=docProps/app.xml><?xml version="1.0" encoding="utf-8"?>
<Properties xmlns="http://schemas.openxmlformats.org/officeDocument/2006/extended-properties" xmlns:vt="http://schemas.openxmlformats.org/officeDocument/2006/docPropsVTypes">
  <Template/>
  <TotalTime>21477</TotalTime>
  <Words>510</Words>
  <Application>Microsoft Office PowerPoint</Application>
  <PresentationFormat>On-screen Show (16:9)</PresentationFormat>
  <Paragraphs>44</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Neighborhood Traffic Circle (horizontal)</vt:lpstr>
      <vt:lpstr>Neighborhood Traffic Circle (horizontal)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2023-08-18T18:09:08Z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