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7"/>
  </p:notesMasterIdLst>
  <p:handoutMasterIdLst>
    <p:handoutMasterId r:id="rId18"/>
  </p:handoutMasterIdLst>
  <p:sldIdLst>
    <p:sldId id="317" r:id="rId6"/>
    <p:sldId id="304" r:id="rId7"/>
    <p:sldId id="302" r:id="rId8"/>
    <p:sldId id="315" r:id="rId9"/>
    <p:sldId id="316" r:id="rId10"/>
    <p:sldId id="322" r:id="rId11"/>
    <p:sldId id="323" r:id="rId12"/>
    <p:sldId id="327" r:id="rId13"/>
    <p:sldId id="325" r:id="rId14"/>
    <p:sldId id="326" r:id="rId15"/>
    <p:sldId id="30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3E7CB-2473-4E8D-9B84-728A8A92C65D}" v="2" dt="2023-08-10T13:30:16.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24" autoAdjust="0"/>
    <p:restoredTop sz="93407" autoAdjust="0"/>
  </p:normalViewPr>
  <p:slideViewPr>
    <p:cSldViewPr snapToGrid="0" snapToObjects="1" showGuides="1">
      <p:cViewPr varScale="1">
        <p:scale>
          <a:sx n="140" d="100"/>
          <a:sy n="140" d="100"/>
        </p:scale>
        <p:origin x="372" y="126"/>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4:45:39.099" v="419" actId="269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del mod">
        <pc:chgData name="Shumaker, William" userId="7d3a40e7-de5a-4a36-a22a-511c2d77f826" providerId="ADAL" clId="{8003E7CB-2473-4E8D-9B84-728A8A92C65D}" dt="2023-08-10T14:45:39.099" v="419" actId="2696"/>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4:45:09.496" v="418" actId="20577"/>
        <pc:sldMkLst>
          <pc:docMk/>
          <pc:sldMk cId="1827396203" sldId="327"/>
        </pc:sldMkLst>
        <pc:spChg chg="mod">
          <ac:chgData name="Shumaker, William" userId="7d3a40e7-de5a-4a36-a22a-511c2d77f826" providerId="ADAL" clId="{8003E7CB-2473-4E8D-9B84-728A8A92C65D}" dt="2023-08-10T14:45:09.496" v="418"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8/10/2023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Mackinac Island Ln - S.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Southgate Dr and Dandridge Dr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2" name="Picture 1">
            <a:extLst>
              <a:ext uri="{FF2B5EF4-FFF2-40B4-BE49-F238E27FC236}">
                <a16:creationId xmlns:a16="http://schemas.microsoft.com/office/drawing/2014/main" id="{55B47176-38CA-B6B9-176D-00A54127107A}"/>
              </a:ext>
            </a:extLst>
          </p:cNvPr>
          <p:cNvPicPr>
            <a:picLocks noChangeAspect="1"/>
          </p:cNvPicPr>
          <p:nvPr/>
        </p:nvPicPr>
        <p:blipFill>
          <a:blip r:embed="rId2"/>
          <a:stretch>
            <a:fillRect/>
          </a:stretch>
        </p:blipFill>
        <p:spPr>
          <a:xfrm>
            <a:off x="2188755" y="1220426"/>
            <a:ext cx="4766489" cy="3554000"/>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Speed Cushions</a:t>
            </a:r>
            <a:br>
              <a:rPr lang="en-US" dirty="0"/>
            </a:br>
            <a:r>
              <a:rPr lang="en-US" dirty="0"/>
              <a:t>(vertical)</a:t>
            </a:r>
          </a:p>
        </p:txBody>
      </p:sp>
      <p:pic>
        <p:nvPicPr>
          <p:cNvPr id="6" name="Picture 5">
            <a:extLst>
              <a:ext uri="{FF2B5EF4-FFF2-40B4-BE49-F238E27FC236}">
                <a16:creationId xmlns:a16="http://schemas.microsoft.com/office/drawing/2014/main" id="{A9478D81-80DD-442F-9B05-CB60DDBC2E7B}"/>
              </a:ext>
            </a:extLst>
          </p:cNvPr>
          <p:cNvPicPr>
            <a:picLocks noChangeAspect="1"/>
          </p:cNvPicPr>
          <p:nvPr/>
        </p:nvPicPr>
        <p:blipFill>
          <a:blip r:embed="rId2"/>
          <a:stretch>
            <a:fillRect/>
          </a:stretch>
        </p:blipFill>
        <p:spPr>
          <a:xfrm>
            <a:off x="773155" y="1676774"/>
            <a:ext cx="4141076" cy="2514225"/>
          </a:xfrm>
          <a:prstGeom prst="rect">
            <a:avLst/>
          </a:prstGeom>
        </p:spPr>
      </p:pic>
      <p:sp>
        <p:nvSpPr>
          <p:cNvPr id="7" name="TextBox 6">
            <a:extLst>
              <a:ext uri="{FF2B5EF4-FFF2-40B4-BE49-F238E27FC236}">
                <a16:creationId xmlns:a16="http://schemas.microsoft.com/office/drawing/2014/main" id="{C9D45AEF-D6B2-4C07-A648-A8FDA2F28B4C}"/>
              </a:ext>
            </a:extLst>
          </p:cNvPr>
          <p:cNvSpPr txBox="1"/>
          <p:nvPr/>
        </p:nvSpPr>
        <p:spPr>
          <a:xfrm>
            <a:off x="1041009" y="4346917"/>
            <a:ext cx="3453619" cy="461665"/>
          </a:xfrm>
          <a:prstGeom prst="rect">
            <a:avLst/>
          </a:prstGeom>
        </p:spPr>
        <p:txBody>
          <a:bodyPr vert="horz" wrap="square" rtlCol="0">
            <a:spAutoFit/>
          </a:bodyPr>
          <a:lstStyle/>
          <a:p>
            <a:pPr algn="l"/>
            <a:r>
              <a:rPr lang="en-US" sz="1200" dirty="0">
                <a:solidFill>
                  <a:srgbClr val="A9C23F"/>
                </a:solidFill>
              </a:rPr>
              <a:t>*Speed Cushion dimensions vary based on roadway dimensions</a:t>
            </a:r>
          </a:p>
        </p:txBody>
      </p:sp>
      <p:pic>
        <p:nvPicPr>
          <p:cNvPr id="1026" name="Picture 2">
            <a:extLst>
              <a:ext uri="{FF2B5EF4-FFF2-40B4-BE49-F238E27FC236}">
                <a16:creationId xmlns:a16="http://schemas.microsoft.com/office/drawing/2014/main" id="{B29C6B01-619E-4086-BAAB-B6F5281B0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14232" y="1676773"/>
            <a:ext cx="3435712" cy="251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6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288388" y="2186613"/>
            <a:ext cx="4360984" cy="3046918"/>
          </a:xfrm>
        </p:spPr>
        <p:txBody>
          <a:bodyPr/>
          <a:lstStyle/>
          <a:p>
            <a:pPr marL="342900" indent="-342900">
              <a:buFont typeface="Arial" panose="020B0604020202020204" pitchFamily="34" charset="0"/>
              <a:buChar char="•"/>
            </a:pPr>
            <a:r>
              <a:rPr lang="en-US" sz="1750" dirty="0"/>
              <a:t>Can be as effective as speed humps</a:t>
            </a:r>
          </a:p>
          <a:p>
            <a:pPr marL="342900" indent="-342900">
              <a:buFont typeface="Arial" panose="020B0604020202020204" pitchFamily="34" charset="0"/>
              <a:buChar char="•"/>
            </a:pPr>
            <a:r>
              <a:rPr lang="en-US" sz="1750" dirty="0"/>
              <a:t>Relatively low impact installation timeline, but slightly slower than a standard hump as more labor is required</a:t>
            </a:r>
          </a:p>
          <a:p>
            <a:pPr marL="342900" indent="-342900">
              <a:buFont typeface="Arial" panose="020B0604020202020204" pitchFamily="34" charset="0"/>
              <a:buChar char="•"/>
            </a:pPr>
            <a:r>
              <a:rPr lang="en-US" sz="1750" dirty="0"/>
              <a:t>Versatile placement options based on compact footprint</a:t>
            </a:r>
          </a:p>
          <a:p>
            <a:pPr marL="342900" indent="-342900">
              <a:buFont typeface="Arial" panose="020B0604020202020204" pitchFamily="34" charset="0"/>
              <a:buChar char="•"/>
            </a:pPr>
            <a:r>
              <a:rPr lang="en-US" sz="1750" dirty="0"/>
              <a:t>Slightly faster emergency service’s response times due to tire slits for larger vehicles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703198"/>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63715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82875" y="2186613"/>
            <a:ext cx="3593206" cy="2233945"/>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sz="1750" dirty="0">
                <a:latin typeface="Arial" panose="020B0604020202020204" pitchFamily="34" charset="0"/>
              </a:rPr>
              <a:t>Reduced driving comfort</a:t>
            </a:r>
          </a:p>
          <a:p>
            <a:pPr marL="342900" indent="-342900">
              <a:spcBef>
                <a:spcPts val="984"/>
              </a:spcBef>
              <a:buFont typeface="Arial" panose="020B0604020202020204" pitchFamily="34" charset="0"/>
              <a:buChar char="•"/>
            </a:pPr>
            <a:r>
              <a:rPr lang="en-US" sz="1750" dirty="0">
                <a:latin typeface="Arial" panose="020B0604020202020204" pitchFamily="34" charset="0"/>
              </a:rPr>
              <a:t>There is still some level of delay to emergency service’s response times when compared with no treatment</a:t>
            </a:r>
            <a:endParaRPr lang="en-US" sz="2800" dirty="0">
              <a:solidFill>
                <a:srgbClr val="A9C23F"/>
              </a:solidFill>
            </a:endParaRP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Speed Cushions</a:t>
            </a:r>
            <a:br>
              <a:rPr lang="en-US" dirty="0"/>
            </a:br>
            <a:r>
              <a:rPr lang="en-US" dirty="0"/>
              <a:t>(vertical)</a:t>
            </a:r>
          </a:p>
        </p:txBody>
      </p:sp>
    </p:spTree>
    <p:extLst>
      <p:ext uri="{BB962C8B-B14F-4D97-AF65-F5344CB8AC3E}">
        <p14:creationId xmlns:p14="http://schemas.microsoft.com/office/powerpoint/2010/main" val="128127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Neighborhood Traffic Circle</a:t>
            </a:r>
            <a:br>
              <a:rPr lang="en-US" dirty="0"/>
            </a:br>
            <a:r>
              <a:rPr lang="en-US" dirty="0"/>
              <a:t>(horizontal)</a:t>
            </a:r>
          </a:p>
        </p:txBody>
      </p:sp>
      <p:sp>
        <p:nvSpPr>
          <p:cNvPr id="7" name="TextBox 6">
            <a:extLst>
              <a:ext uri="{FF2B5EF4-FFF2-40B4-BE49-F238E27FC236}">
                <a16:creationId xmlns:a16="http://schemas.microsoft.com/office/drawing/2014/main" id="{C9D45AEF-D6B2-4C07-A648-A8FDA2F28B4C}"/>
              </a:ext>
            </a:extLst>
          </p:cNvPr>
          <p:cNvSpPr txBox="1"/>
          <p:nvPr/>
        </p:nvSpPr>
        <p:spPr>
          <a:xfrm>
            <a:off x="893298" y="4237561"/>
            <a:ext cx="3453619" cy="646331"/>
          </a:xfrm>
          <a:prstGeom prst="rect">
            <a:avLst/>
          </a:prstGeom>
        </p:spPr>
        <p:txBody>
          <a:bodyPr vert="horz" wrap="square" rtlCol="0">
            <a:spAutoFit/>
          </a:bodyPr>
          <a:lstStyle/>
          <a:p>
            <a:pPr algn="l"/>
            <a:r>
              <a:rPr lang="en-US" sz="1200" dirty="0">
                <a:solidFill>
                  <a:srgbClr val="A9C23F"/>
                </a:solidFill>
              </a:rPr>
              <a:t>*Neighborhood Traffic Circle to be placed within existing curb lines – no impacts outside of existing roadway</a:t>
            </a:r>
          </a:p>
        </p:txBody>
      </p:sp>
      <p:pic>
        <p:nvPicPr>
          <p:cNvPr id="2" name="Picture 1">
            <a:extLst>
              <a:ext uri="{FF2B5EF4-FFF2-40B4-BE49-F238E27FC236}">
                <a16:creationId xmlns:a16="http://schemas.microsoft.com/office/drawing/2014/main" id="{8ED2B4DE-F902-4FC3-AC04-474F6B34B0A2}"/>
              </a:ext>
            </a:extLst>
          </p:cNvPr>
          <p:cNvPicPr>
            <a:picLocks noChangeAspect="1"/>
          </p:cNvPicPr>
          <p:nvPr/>
        </p:nvPicPr>
        <p:blipFill>
          <a:blip r:embed="rId2"/>
          <a:stretch>
            <a:fillRect/>
          </a:stretch>
        </p:blipFill>
        <p:spPr>
          <a:xfrm>
            <a:off x="3928519" y="1668564"/>
            <a:ext cx="4246247" cy="2514225"/>
          </a:xfrm>
          <a:prstGeom prst="rect">
            <a:avLst/>
          </a:prstGeom>
        </p:spPr>
      </p:pic>
      <p:pic>
        <p:nvPicPr>
          <p:cNvPr id="5" name="Picture 4">
            <a:extLst>
              <a:ext uri="{FF2B5EF4-FFF2-40B4-BE49-F238E27FC236}">
                <a16:creationId xmlns:a16="http://schemas.microsoft.com/office/drawing/2014/main" id="{6E88B93B-51B7-41F7-8BA0-6D72E0026DA1}"/>
              </a:ext>
            </a:extLst>
          </p:cNvPr>
          <p:cNvPicPr>
            <a:picLocks noChangeAspect="1"/>
          </p:cNvPicPr>
          <p:nvPr/>
        </p:nvPicPr>
        <p:blipFill>
          <a:blip r:embed="rId3"/>
          <a:stretch>
            <a:fillRect/>
          </a:stretch>
        </p:blipFill>
        <p:spPr>
          <a:xfrm>
            <a:off x="969234" y="1668563"/>
            <a:ext cx="2952797" cy="2514225"/>
          </a:xfrm>
          <a:prstGeom prst="rect">
            <a:avLst/>
          </a:prstGeom>
        </p:spPr>
      </p:pic>
    </p:spTree>
    <p:extLst>
      <p:ext uri="{BB962C8B-B14F-4D97-AF65-F5344CB8AC3E}">
        <p14:creationId xmlns:p14="http://schemas.microsoft.com/office/powerpoint/2010/main" val="306964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302653" y="2186613"/>
            <a:ext cx="4360984" cy="3046918"/>
          </a:xfrm>
        </p:spPr>
        <p:txBody>
          <a:bodyPr/>
          <a:lstStyle/>
          <a:p>
            <a:pPr marL="342900" indent="-342900">
              <a:buFont typeface="Arial" panose="020B0604020202020204" pitchFamily="34" charset="0"/>
              <a:buChar char="•"/>
            </a:pPr>
            <a:r>
              <a:rPr lang="en-US" sz="1750" dirty="0"/>
              <a:t>Helps decrease speed of vehicles as they enter/drive through the intersection</a:t>
            </a:r>
          </a:p>
          <a:p>
            <a:pPr marL="342900" indent="-342900">
              <a:buFont typeface="Arial" panose="020B0604020202020204" pitchFamily="34" charset="0"/>
              <a:buChar char="•"/>
            </a:pPr>
            <a:r>
              <a:rPr lang="en-US" sz="1750" dirty="0"/>
              <a:t>Helps to reduce the frequency and severity of collisions</a:t>
            </a:r>
          </a:p>
          <a:p>
            <a:pPr marL="342900" indent="-342900">
              <a:buFont typeface="Arial" panose="020B0604020202020204" pitchFamily="34" charset="0"/>
              <a:buChar char="•"/>
            </a:pPr>
            <a:r>
              <a:rPr lang="en-US" sz="1750" dirty="0"/>
              <a:t>Increases safety for pedestrians and cyclists at the intersection</a:t>
            </a:r>
          </a:p>
          <a:p>
            <a:pPr marL="342900" indent="-342900">
              <a:buFont typeface="Arial" panose="020B0604020202020204" pitchFamily="34" charset="0"/>
              <a:buChar char="•"/>
            </a:pPr>
            <a:r>
              <a:rPr lang="en-US" sz="1750" dirty="0"/>
              <a:t>Minimal impact to emergency service’s response times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628395"/>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50041" y="1623090"/>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186613"/>
            <a:ext cx="3593206" cy="1836400"/>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Not all intersections meet the minimum dimensions for installation</a:t>
            </a:r>
          </a:p>
          <a:p>
            <a:pPr marL="342900" indent="-342900">
              <a:spcBef>
                <a:spcPts val="984"/>
              </a:spcBef>
              <a:buFont typeface="Arial" panose="020B0604020202020204" pitchFamily="34" charset="0"/>
              <a:buChar char="•"/>
            </a:pPr>
            <a:r>
              <a:rPr lang="en-US" sz="1750" dirty="0">
                <a:latin typeface="Arial" panose="020B0604020202020204" pitchFamily="34" charset="0"/>
              </a:rPr>
              <a:t>Slightly longer installation time, typical for treatments made of concrete</a:t>
            </a: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Neighborhood Traffic Circle</a:t>
            </a:r>
            <a:br>
              <a:rPr lang="en-US" dirty="0"/>
            </a:br>
            <a:r>
              <a:rPr lang="en-US" dirty="0"/>
              <a:t>(horizontal)</a:t>
            </a:r>
          </a:p>
        </p:txBody>
      </p:sp>
    </p:spTree>
    <p:extLst>
      <p:ext uri="{BB962C8B-B14F-4D97-AF65-F5344CB8AC3E}">
        <p14:creationId xmlns:p14="http://schemas.microsoft.com/office/powerpoint/2010/main" val="343731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Ensuring speed humps profiles don’t damage vehicles</a:t>
            </a:r>
          </a:p>
          <a:p>
            <a:pPr marL="800100" lvl="1" indent="-342900">
              <a:buFont typeface="Arial" panose="020B0604020202020204" pitchFamily="34" charset="0"/>
              <a:buChar char="•"/>
            </a:pPr>
            <a:r>
              <a:rPr lang="en-US" dirty="0"/>
              <a:t>All speed humps, speed cushions, and traffic calming devices are designed and intended to be driven at approximately the speed limit.  As long as you are driving in the mid-20s, your daily trips shouldn’t be overly impacted</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182739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30E01221-9418-414A-B25D-6F70CFD25C45}"/>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6735FAEC-36EC-477A-B9D4-92691E7F942B}"/>
</file>

<file path=docProps/app.xml><?xml version="1.0" encoding="utf-8"?>
<Properties xmlns="http://schemas.openxmlformats.org/officeDocument/2006/extended-properties" xmlns:vt="http://schemas.openxmlformats.org/officeDocument/2006/docPropsVTypes">
  <Template/>
  <TotalTime>21520</TotalTime>
  <Words>466</Words>
  <Application>Microsoft Office PowerPoint</Application>
  <PresentationFormat>On-screen Show (16:9)</PresentationFormat>
  <Paragraphs>44</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Cushions (vertical)</vt:lpstr>
      <vt:lpstr>Speed Cushions (vertical)</vt:lpstr>
      <vt:lpstr>Neighborhood Traffic Circle (horizontal)</vt:lpstr>
      <vt:lpstr>Neighborhood Traffic Circle (horizontal)</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2023-08-10T14:45:49Z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